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24" r:id="rId4"/>
    <p:sldId id="261" r:id="rId5"/>
    <p:sldId id="377" r:id="rId6"/>
    <p:sldId id="423" r:id="rId7"/>
    <p:sldId id="325" r:id="rId8"/>
    <p:sldId id="327" r:id="rId9"/>
    <p:sldId id="302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7" r:id="rId19"/>
    <p:sldId id="336" r:id="rId20"/>
    <p:sldId id="338" r:id="rId21"/>
    <p:sldId id="339" r:id="rId22"/>
    <p:sldId id="340" r:id="rId23"/>
    <p:sldId id="342" r:id="rId24"/>
    <p:sldId id="343" r:id="rId25"/>
    <p:sldId id="346" r:id="rId26"/>
    <p:sldId id="347" r:id="rId27"/>
    <p:sldId id="353" r:id="rId28"/>
    <p:sldId id="348" r:id="rId29"/>
    <p:sldId id="349" r:id="rId30"/>
    <p:sldId id="350" r:id="rId31"/>
    <p:sldId id="351" r:id="rId32"/>
    <p:sldId id="352" r:id="rId33"/>
    <p:sldId id="359" r:id="rId34"/>
    <p:sldId id="354" r:id="rId35"/>
    <p:sldId id="355" r:id="rId36"/>
    <p:sldId id="356" r:id="rId37"/>
    <p:sldId id="357" r:id="rId38"/>
    <p:sldId id="358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8" r:id="rId57"/>
    <p:sldId id="379" r:id="rId58"/>
    <p:sldId id="382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8" r:id="rId75"/>
    <p:sldId id="400" r:id="rId76"/>
    <p:sldId id="399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  <p:sldId id="416" r:id="rId93"/>
    <p:sldId id="417" r:id="rId94"/>
    <p:sldId id="421" r:id="rId95"/>
    <p:sldId id="419" r:id="rId96"/>
    <p:sldId id="420" r:id="rId97"/>
    <p:sldId id="422" r:id="rId98"/>
    <p:sldId id="426" r:id="rId99"/>
    <p:sldId id="425" r:id="rId100"/>
    <p:sldId id="424" r:id="rId101"/>
    <p:sldId id="418" r:id="rId10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EB8"/>
    <a:srgbClr val="61FB37"/>
    <a:srgbClr val="FF33CC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28" autoAdjust="0"/>
  </p:normalViewPr>
  <p:slideViewPr>
    <p:cSldViewPr>
      <p:cViewPr varScale="1">
        <p:scale>
          <a:sx n="143" d="100"/>
          <a:sy n="143" d="100"/>
        </p:scale>
        <p:origin x="696" y="114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3.png"/><Relationship Id="rId7" Type="http://schemas.openxmlformats.org/officeDocument/2006/relationships/image" Target="../media/image64.png"/><Relationship Id="rId12" Type="http://schemas.openxmlformats.org/officeDocument/2006/relationships/image" Target="../media/image8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57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33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0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1.png"/><Relationship Id="rId14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2" Type="http://schemas.openxmlformats.org/officeDocument/2006/relationships/image" Target="../media/image176.png"/><Relationship Id="rId7" Type="http://schemas.openxmlformats.org/officeDocument/2006/relationships/image" Target="../media/image17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75.png"/><Relationship Id="rId6" Type="http://schemas.openxmlformats.org/officeDocument/2006/relationships/image" Target="../media/image172.png"/><Relationship Id="rId15" Type="http://schemas.openxmlformats.org/officeDocument/2006/relationships/image" Target="../media/image179.png"/><Relationship Id="rId14" Type="http://schemas.openxmlformats.org/officeDocument/2006/relationships/image" Target="../media/image178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0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87.png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5" Type="http://schemas.openxmlformats.org/officeDocument/2006/relationships/image" Target="../media/image171.png"/><Relationship Id="rId10" Type="http://schemas.openxmlformats.org/officeDocument/2006/relationships/image" Target="../media/image186.png"/><Relationship Id="rId14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9" Type="http://schemas.openxmlformats.org/officeDocument/2006/relationships/image" Target="../media/image232.png"/><Relationship Id="rId3" Type="http://schemas.openxmlformats.org/officeDocument/2006/relationships/image" Target="../media/image180.png"/><Relationship Id="rId21" Type="http://schemas.openxmlformats.org/officeDocument/2006/relationships/image" Target="../media/image214.png"/><Relationship Id="rId34" Type="http://schemas.openxmlformats.org/officeDocument/2006/relationships/image" Target="../media/image227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33" Type="http://schemas.openxmlformats.org/officeDocument/2006/relationships/image" Target="../media/image226.png"/><Relationship Id="rId38" Type="http://schemas.openxmlformats.org/officeDocument/2006/relationships/image" Target="../media/image231.png"/><Relationship Id="rId2" Type="http://schemas.openxmlformats.org/officeDocument/2006/relationships/image" Target="../media/image174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32" Type="http://schemas.openxmlformats.org/officeDocument/2006/relationships/image" Target="../media/image225.png"/><Relationship Id="rId37" Type="http://schemas.openxmlformats.org/officeDocument/2006/relationships/image" Target="../media/image230.png"/><Relationship Id="rId40" Type="http://schemas.openxmlformats.org/officeDocument/2006/relationships/image" Target="../media/image233.png"/><Relationship Id="rId15" Type="http://schemas.openxmlformats.org/officeDocument/2006/relationships/image" Target="../media/image208.png"/><Relationship Id="rId36" Type="http://schemas.openxmlformats.org/officeDocument/2006/relationships/image" Target="../media/image229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31" Type="http://schemas.openxmlformats.org/officeDocument/2006/relationships/image" Target="../media/image224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Relationship Id="rId27" Type="http://schemas.openxmlformats.org/officeDocument/2006/relationships/image" Target="../media/image220.png"/><Relationship Id="rId35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2.png"/><Relationship Id="rId7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204.png"/><Relationship Id="rId4" Type="http://schemas.openxmlformats.org/officeDocument/2006/relationships/image" Target="../media/image183.png"/><Relationship Id="rId9" Type="http://schemas.openxmlformats.org/officeDocument/2006/relationships/image" Target="../media/image19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23.png"/><Relationship Id="rId4" Type="http://schemas.openxmlformats.org/officeDocument/2006/relationships/image" Target="../media/image2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4.png"/><Relationship Id="rId4" Type="http://schemas.openxmlformats.org/officeDocument/2006/relationships/image" Target="../media/image2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49.png"/><Relationship Id="rId9" Type="http://schemas.openxmlformats.org/officeDocument/2006/relationships/image" Target="../media/image2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6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4.png"/><Relationship Id="rId4" Type="http://schemas.openxmlformats.org/officeDocument/2006/relationships/image" Target="../media/image24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image" Target="../media/image295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26" Type="http://schemas.openxmlformats.org/officeDocument/2006/relationships/image" Target="../media/image328.png"/><Relationship Id="rId3" Type="http://schemas.openxmlformats.org/officeDocument/2006/relationships/image" Target="../media/image296.png"/><Relationship Id="rId21" Type="http://schemas.openxmlformats.org/officeDocument/2006/relationships/image" Target="../media/image323.png"/><Relationship Id="rId7" Type="http://schemas.openxmlformats.org/officeDocument/2006/relationships/image" Target="../media/image300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5" Type="http://schemas.openxmlformats.org/officeDocument/2006/relationships/image" Target="../media/image327.png"/><Relationship Id="rId2" Type="http://schemas.openxmlformats.org/officeDocument/2006/relationships/image" Target="../media/image295.png"/><Relationship Id="rId16" Type="http://schemas.openxmlformats.org/officeDocument/2006/relationships/image" Target="../media/image319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314.png"/><Relationship Id="rId24" Type="http://schemas.openxmlformats.org/officeDocument/2006/relationships/image" Target="../media/image326.png"/><Relationship Id="rId5" Type="http://schemas.openxmlformats.org/officeDocument/2006/relationships/image" Target="../media/image298.png"/><Relationship Id="rId15" Type="http://schemas.openxmlformats.org/officeDocument/2006/relationships/image" Target="../media/image318.png"/><Relationship Id="rId23" Type="http://schemas.openxmlformats.org/officeDocument/2006/relationships/image" Target="../media/image325.png"/><Relationship Id="rId10" Type="http://schemas.openxmlformats.org/officeDocument/2006/relationships/image" Target="../media/image313.png"/><Relationship Id="rId19" Type="http://schemas.openxmlformats.org/officeDocument/2006/relationships/image" Target="../media/image309.png"/><Relationship Id="rId4" Type="http://schemas.openxmlformats.org/officeDocument/2006/relationships/image" Target="../media/image297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Relationship Id="rId22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8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236.png"/><Relationship Id="rId10" Type="http://schemas.openxmlformats.org/officeDocument/2006/relationships/image" Target="../media/image384.png"/><Relationship Id="rId4" Type="http://schemas.openxmlformats.org/officeDocument/2006/relationships/image" Target="../media/image379.png"/><Relationship Id="rId9" Type="http://schemas.openxmlformats.org/officeDocument/2006/relationships/image" Target="../media/image3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7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25.png"/><Relationship Id="rId3" Type="http://schemas.openxmlformats.org/officeDocument/2006/relationships/image" Target="../media/image415.png"/><Relationship Id="rId7" Type="http://schemas.openxmlformats.org/officeDocument/2006/relationships/image" Target="../media/image419.png"/><Relationship Id="rId12" Type="http://schemas.openxmlformats.org/officeDocument/2006/relationships/image" Target="../media/image42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8.png"/><Relationship Id="rId11" Type="http://schemas.openxmlformats.org/officeDocument/2006/relationships/image" Target="../media/image423.png"/><Relationship Id="rId5" Type="http://schemas.openxmlformats.org/officeDocument/2006/relationships/image" Target="../media/image417.png"/><Relationship Id="rId10" Type="http://schemas.openxmlformats.org/officeDocument/2006/relationships/image" Target="../media/image422.png"/><Relationship Id="rId4" Type="http://schemas.openxmlformats.org/officeDocument/2006/relationships/image" Target="../media/image416.png"/><Relationship Id="rId9" Type="http://schemas.openxmlformats.org/officeDocument/2006/relationships/image" Target="../media/image421.png"/><Relationship Id="rId14" Type="http://schemas.openxmlformats.org/officeDocument/2006/relationships/image" Target="../media/image4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7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37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8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236.png"/><Relationship Id="rId10" Type="http://schemas.openxmlformats.org/officeDocument/2006/relationships/image" Target="../media/image384.png"/><Relationship Id="rId4" Type="http://schemas.openxmlformats.org/officeDocument/2006/relationships/image" Target="../media/image379.png"/><Relationship Id="rId9" Type="http://schemas.openxmlformats.org/officeDocument/2006/relationships/image" Target="../media/image38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image" Target="../media/image295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405.png"/><Relationship Id="rId26" Type="http://schemas.openxmlformats.org/officeDocument/2006/relationships/image" Target="../media/image413.png"/><Relationship Id="rId3" Type="http://schemas.openxmlformats.org/officeDocument/2006/relationships/image" Target="../media/image3900.png"/><Relationship Id="rId21" Type="http://schemas.openxmlformats.org/officeDocument/2006/relationships/image" Target="../media/image408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5" Type="http://schemas.openxmlformats.org/officeDocument/2006/relationships/image" Target="../media/image412.png"/><Relationship Id="rId2" Type="http://schemas.openxmlformats.org/officeDocument/2006/relationships/image" Target="../media/image389.png"/><Relationship Id="rId16" Type="http://schemas.openxmlformats.org/officeDocument/2006/relationships/image" Target="../media/image403.png"/><Relationship Id="rId20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11.png"/><Relationship Id="rId5" Type="http://schemas.openxmlformats.org/officeDocument/2006/relationships/image" Target="../media/image392.png"/><Relationship Id="rId15" Type="http://schemas.openxmlformats.org/officeDocument/2006/relationships/image" Target="../media/image402.png"/><Relationship Id="rId23" Type="http://schemas.openxmlformats.org/officeDocument/2006/relationships/image" Target="../media/image410.pn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Relationship Id="rId27" Type="http://schemas.openxmlformats.org/officeDocument/2006/relationships/image" Target="../media/image4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8CE502-D1FA-463E-B6B5-AE22F4962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411510"/>
            <a:ext cx="2232248" cy="1080121"/>
          </a:xfrm>
        </p:spPr>
        <p:txBody>
          <a:bodyPr/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Redes </a:t>
            </a:r>
          </a:p>
          <a:p>
            <a:r>
              <a:rPr lang="en-US" altLang="ko-KR" sz="36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Neurais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20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 quais problemas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é extremamente elevado?</a:t>
                </a:r>
                <a:endParaRPr lang="en-US" altLang="ko-KR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  <a:blipFill>
                <a:blip r:embed="rId2"/>
                <a:stretch>
                  <a:fillRect l="-1660" t="-2020" r="-249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09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A92E8C-915B-4235-BAFB-3C0F54E5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9542"/>
            <a:ext cx="2919413" cy="1176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A0B5D4-1BFE-49FF-BF7F-7B973796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771550"/>
            <a:ext cx="6870673" cy="34563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9DEB0A-64A3-45AB-AEFA-5F35F5858D1D}"/>
              </a:ext>
            </a:extLst>
          </p:cNvPr>
          <p:cNvSpPr txBox="1">
            <a:spLocks/>
          </p:cNvSpPr>
          <p:nvPr/>
        </p:nvSpPr>
        <p:spPr>
          <a:xfrm>
            <a:off x="4572000" y="4257248"/>
            <a:ext cx="446449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Por que </a:t>
            </a:r>
            <a:r>
              <a:rPr lang="pt-BR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não lineares são necessárias?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751BD-B6C3-47AA-B876-278D9BC476CD}"/>
              </a:ext>
            </a:extLst>
          </p:cNvPr>
          <p:cNvSpPr txBox="1">
            <a:spLocks/>
          </p:cNvSpPr>
          <p:nvPr/>
        </p:nvSpPr>
        <p:spPr>
          <a:xfrm>
            <a:off x="4211960" y="489994"/>
            <a:ext cx="456814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Reconhecimento 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CA20F3B-D848-4640-8ABA-6E5A64212947}"/>
              </a:ext>
            </a:extLst>
          </p:cNvPr>
          <p:cNvSpPr txBox="1">
            <a:spLocks/>
          </p:cNvSpPr>
          <p:nvPr/>
        </p:nvSpPr>
        <p:spPr>
          <a:xfrm>
            <a:off x="4860032" y="2684993"/>
            <a:ext cx="387208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Quantas </a:t>
            </a:r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 temos?</a:t>
            </a:r>
            <a:endParaRPr lang="en-US" altLang="ko-K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6" grpId="0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0E88A5D-3310-49F5-BF3E-F065FBFE1493}"/>
              </a:ext>
            </a:extLst>
          </p:cNvPr>
          <p:cNvSpPr txBox="1">
            <a:spLocks/>
          </p:cNvSpPr>
          <p:nvPr/>
        </p:nvSpPr>
        <p:spPr>
          <a:xfrm>
            <a:off x="4604407" y="2070322"/>
            <a:ext cx="422109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Supondo imagens de 50x50 pixels -&gt; 2500 pixels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/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=2500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blipFill>
                <a:blip r:embed="rId7"/>
                <a:stretch>
                  <a:fillRect l="-4762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/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𝑅𝐺𝐵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blipFill>
                <a:blip r:embed="rId8"/>
                <a:stretch>
                  <a:fillRect l="-5983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/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blipFill>
                <a:blip r:embed="rId9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/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/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255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blipFill>
                <a:blip r:embed="rId11"/>
                <a:stretch>
                  <a:fillRect l="-8547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A98AC4F-DD0F-4939-B834-3B930272101C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7360562" y="2305961"/>
            <a:ext cx="211883" cy="1408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Quadratic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features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):~3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𝑚𝑖𝑙h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  <a:blipFill>
                <a:blip r:embed="rId12"/>
                <a:stretch>
                  <a:fillRect l="-722" t="-7273" b="-2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6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827584" y="701580"/>
            <a:ext cx="73448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Simples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Regressões Logísticas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não são suficientes.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D653E-ED93-4953-A720-EB7C747D2B99}"/>
              </a:ext>
            </a:extLst>
          </p:cNvPr>
          <p:cNvSpPr txBox="1">
            <a:spLocks/>
          </p:cNvSpPr>
          <p:nvPr/>
        </p:nvSpPr>
        <p:spPr>
          <a:xfrm>
            <a:off x="2123728" y="1947001"/>
            <a:ext cx="53285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Computacionalmente, é inviável.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2D4057-38F7-4B1D-A2D7-2C9EC28BC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723612" y="1491630"/>
            <a:ext cx="1512168" cy="15121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E2A980D-80B2-4ACA-AF62-8649CB43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43145"/>
            <a:ext cx="854805" cy="1152128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8A2919-E067-46BC-A512-9BF107109BC8}"/>
              </a:ext>
            </a:extLst>
          </p:cNvPr>
          <p:cNvSpPr txBox="1">
            <a:spLocks/>
          </p:cNvSpPr>
          <p:nvPr/>
        </p:nvSpPr>
        <p:spPr>
          <a:xfrm>
            <a:off x="2339752" y="3459169"/>
            <a:ext cx="649001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podem resolver o problema.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0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Representação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do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Modelo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589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1799692" y="77155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Uma imitação do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cérebro humano?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D50841-6744-4300-824A-A6169779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1707654"/>
            <a:ext cx="2522575" cy="2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D1AB3B-E4A6-4ECD-AE08-F180319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11510"/>
            <a:ext cx="7407921" cy="41044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2DB3AD-9DB8-4198-8A51-95C67A87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9" y="411510"/>
            <a:ext cx="7407921" cy="4104456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9A48887-59CC-4A57-B950-0224128CB9D7}"/>
              </a:ext>
            </a:extLst>
          </p:cNvPr>
          <p:cNvCxnSpPr>
            <a:cxnSpLocks/>
          </p:cNvCxnSpPr>
          <p:nvPr/>
        </p:nvCxnSpPr>
        <p:spPr>
          <a:xfrm flipH="1">
            <a:off x="3707905" y="1131590"/>
            <a:ext cx="288031" cy="14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00E885-5508-448D-9C23-5F7D6151C828}"/>
              </a:ext>
            </a:extLst>
          </p:cNvPr>
          <p:cNvSpPr txBox="1">
            <a:spLocks/>
          </p:cNvSpPr>
          <p:nvPr/>
        </p:nvSpPr>
        <p:spPr>
          <a:xfrm>
            <a:off x="4036391" y="966227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8E3A2C2-4F18-42FE-84B8-C684021A6AF3}"/>
              </a:ext>
            </a:extLst>
          </p:cNvPr>
          <p:cNvCxnSpPr>
            <a:cxnSpLocks/>
          </p:cNvCxnSpPr>
          <p:nvPr/>
        </p:nvCxnSpPr>
        <p:spPr>
          <a:xfrm flipH="1" flipV="1">
            <a:off x="4355976" y="3846548"/>
            <a:ext cx="175568" cy="330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A6D593-F5F5-43D8-8F48-0267128193CA}"/>
              </a:ext>
            </a:extLst>
          </p:cNvPr>
          <p:cNvSpPr txBox="1">
            <a:spLocks/>
          </p:cNvSpPr>
          <p:nvPr/>
        </p:nvSpPr>
        <p:spPr>
          <a:xfrm>
            <a:off x="4283968" y="4299942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72FEF-48E9-4A28-BE05-051887D4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9569"/>
            <a:ext cx="3672408" cy="20183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138A17-8936-4E6D-B663-192C03BF6FB2}"/>
              </a:ext>
            </a:extLst>
          </p:cNvPr>
          <p:cNvSpPr txBox="1">
            <a:spLocks/>
          </p:cNvSpPr>
          <p:nvPr/>
        </p:nvSpPr>
        <p:spPr>
          <a:xfrm>
            <a:off x="971600" y="41151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Neurônio: Uma unidade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7D545B-3E35-4A57-86E2-CB0022F14430}"/>
              </a:ext>
            </a:extLst>
          </p:cNvPr>
          <p:cNvCxnSpPr>
            <a:cxnSpLocks/>
          </p:cNvCxnSpPr>
          <p:nvPr/>
        </p:nvCxnSpPr>
        <p:spPr>
          <a:xfrm flipH="1" flipV="1">
            <a:off x="2267744" y="3214056"/>
            <a:ext cx="288032" cy="307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9F20B3-7745-4430-9313-44004679EDA3}"/>
              </a:ext>
            </a:extLst>
          </p:cNvPr>
          <p:cNvSpPr txBox="1">
            <a:spLocks/>
          </p:cNvSpPr>
          <p:nvPr/>
        </p:nvSpPr>
        <p:spPr>
          <a:xfrm>
            <a:off x="2555776" y="3521329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0174D9A-2565-42F1-901B-18EC3C73AD9C}"/>
              </a:ext>
            </a:extLst>
          </p:cNvPr>
          <p:cNvCxnSpPr>
            <a:cxnSpLocks/>
          </p:cNvCxnSpPr>
          <p:nvPr/>
        </p:nvCxnSpPr>
        <p:spPr>
          <a:xfrm flipH="1">
            <a:off x="3131840" y="2227291"/>
            <a:ext cx="319586" cy="290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EA5E20-C403-4BD4-8A7E-1E91E84BAEC7}"/>
              </a:ext>
            </a:extLst>
          </p:cNvPr>
          <p:cNvSpPr txBox="1">
            <a:spLocks/>
          </p:cNvSpPr>
          <p:nvPr/>
        </p:nvSpPr>
        <p:spPr>
          <a:xfrm>
            <a:off x="3491880" y="2061928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1E62AFD-4199-4488-B7C0-4B26029C86CF}"/>
              </a:ext>
            </a:extLst>
          </p:cNvPr>
          <p:cNvCxnSpPr>
            <a:cxnSpLocks/>
          </p:cNvCxnSpPr>
          <p:nvPr/>
        </p:nvCxnSpPr>
        <p:spPr>
          <a:xfrm flipH="1" flipV="1">
            <a:off x="3451426" y="2926024"/>
            <a:ext cx="504056" cy="595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6F7D32-AE83-46F2-A6D4-F2F5491D8A5D}"/>
              </a:ext>
            </a:extLst>
          </p:cNvPr>
          <p:cNvSpPr txBox="1">
            <a:spLocks/>
          </p:cNvSpPr>
          <p:nvPr/>
        </p:nvSpPr>
        <p:spPr>
          <a:xfrm>
            <a:off x="3945824" y="3468200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/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/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/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ipse 22">
            <a:extLst>
              <a:ext uri="{FF2B5EF4-FFF2-40B4-BE49-F238E27FC236}">
                <a16:creationId xmlns:a16="http://schemas.microsoft.com/office/drawing/2014/main" id="{203E7D86-1FBC-4C4A-ADFB-FEFAEB8B5BB6}"/>
              </a:ext>
            </a:extLst>
          </p:cNvPr>
          <p:cNvSpPr/>
          <p:nvPr/>
        </p:nvSpPr>
        <p:spPr>
          <a:xfrm>
            <a:off x="1220070" y="1275606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/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E61D47C-7C32-4F00-88F5-8D26E1BEA59E}"/>
              </a:ext>
            </a:extLst>
          </p:cNvPr>
          <p:cNvCxnSpPr>
            <a:cxnSpLocks/>
          </p:cNvCxnSpPr>
          <p:nvPr/>
        </p:nvCxnSpPr>
        <p:spPr>
          <a:xfrm>
            <a:off x="1699698" y="1686691"/>
            <a:ext cx="1144110" cy="949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“bias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unit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  <a:blipFill>
                <a:blip r:embed="rId7"/>
                <a:stretch>
                  <a:fillRect l="-2222" t="-5556" r="-7037" b="-25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5581136-7475-4042-8840-6F8F0593B8CA}"/>
              </a:ext>
            </a:extLst>
          </p:cNvPr>
          <p:cNvSpPr txBox="1">
            <a:spLocks/>
          </p:cNvSpPr>
          <p:nvPr/>
        </p:nvSpPr>
        <p:spPr>
          <a:xfrm>
            <a:off x="6393245" y="3353529"/>
            <a:ext cx="198920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Função de ativação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Sigmoidal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FC5E02B-1C3E-4F93-8AE6-7C0EE2C4B2BF}"/>
              </a:ext>
            </a:extLst>
          </p:cNvPr>
          <p:cNvCxnSpPr>
            <a:cxnSpLocks/>
          </p:cNvCxnSpPr>
          <p:nvPr/>
        </p:nvCxnSpPr>
        <p:spPr>
          <a:xfrm flipV="1">
            <a:off x="7956376" y="2405051"/>
            <a:ext cx="0" cy="181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FCA1A87-0A55-4B97-A837-741E8A275861}"/>
              </a:ext>
            </a:extLst>
          </p:cNvPr>
          <p:cNvSpPr txBox="1">
            <a:spLocks/>
          </p:cNvSpPr>
          <p:nvPr/>
        </p:nvSpPr>
        <p:spPr>
          <a:xfrm>
            <a:off x="7024641" y="2606986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 (pesos)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0" grpId="0"/>
      <p:bldP spid="21" grpId="0"/>
      <p:bldP spid="22" grpId="0"/>
      <p:bldP spid="23" grpId="0" animBg="1"/>
      <p:bldP spid="24" grpId="0"/>
      <p:bldP spid="29" grpId="0"/>
      <p:bldP spid="30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67915291-CF84-41D1-8DDB-909676F8C2AC}"/>
              </a:ext>
            </a:extLst>
          </p:cNvPr>
          <p:cNvSpPr/>
          <p:nvPr/>
        </p:nvSpPr>
        <p:spPr>
          <a:xfrm>
            <a:off x="1042087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/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B6B29ED-CBD0-4C01-B11D-098A9D8A5D9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496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393DB5B-6BD1-46BF-A9EE-C07F1636D36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160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06A0866-27C1-4B8D-88C5-EAF3C2AC674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8805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F4876B7-A318-413A-A205-113228D400B9}"/>
              </a:ext>
            </a:extLst>
          </p:cNvPr>
          <p:cNvCxnSpPr>
            <a:cxnSpLocks/>
          </p:cNvCxnSpPr>
          <p:nvPr/>
        </p:nvCxnSpPr>
        <p:spPr>
          <a:xfrm flipV="1">
            <a:off x="1294115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D83DF8-8747-4134-9738-07A6B72C77E0}"/>
              </a:ext>
            </a:extLst>
          </p:cNvPr>
          <p:cNvSpPr txBox="1">
            <a:spLocks/>
          </p:cNvSpPr>
          <p:nvPr/>
        </p:nvSpPr>
        <p:spPr>
          <a:xfrm>
            <a:off x="671388" y="4187242"/>
            <a:ext cx="1245454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3373421-2EE5-41C1-9A54-1EA1F7841165}"/>
              </a:ext>
            </a:extLst>
          </p:cNvPr>
          <p:cNvCxnSpPr>
            <a:cxnSpLocks/>
          </p:cNvCxnSpPr>
          <p:nvPr/>
        </p:nvCxnSpPr>
        <p:spPr>
          <a:xfrm flipV="1">
            <a:off x="2818463" y="387358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86E8178-E74F-4214-8162-B16A82FF0207}"/>
              </a:ext>
            </a:extLst>
          </p:cNvPr>
          <p:cNvSpPr txBox="1">
            <a:spLocks/>
          </p:cNvSpPr>
          <p:nvPr/>
        </p:nvSpPr>
        <p:spPr>
          <a:xfrm>
            <a:off x="2128297" y="4187242"/>
            <a:ext cx="129614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101EF21-2F91-4CA3-AE21-79886E2F2E75}"/>
              </a:ext>
            </a:extLst>
          </p:cNvPr>
          <p:cNvCxnSpPr>
            <a:cxnSpLocks/>
          </p:cNvCxnSpPr>
          <p:nvPr/>
        </p:nvCxnSpPr>
        <p:spPr>
          <a:xfrm flipV="1">
            <a:off x="4258623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CED3D18-10EF-4BA0-88AE-9EB2D4E5B4CB}"/>
              </a:ext>
            </a:extLst>
          </p:cNvPr>
          <p:cNvSpPr txBox="1">
            <a:spLocks/>
          </p:cNvSpPr>
          <p:nvPr/>
        </p:nvSpPr>
        <p:spPr>
          <a:xfrm>
            <a:off x="3635896" y="4187242"/>
            <a:ext cx="136815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B6532CF-C47B-4DF3-9B7C-3416DA5CB653}"/>
              </a:ext>
            </a:extLst>
          </p:cNvPr>
          <p:cNvSpPr/>
          <p:nvPr/>
        </p:nvSpPr>
        <p:spPr>
          <a:xfrm>
            <a:off x="2481959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/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B1986D3-3ECD-4957-AF25-FCF35648767D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912198" y="1123270"/>
            <a:ext cx="1083738" cy="872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7E89653-248C-4244-8047-FAD419E6ABEB}"/>
              </a:ext>
            </a:extLst>
          </p:cNvPr>
          <p:cNvSpPr txBox="1">
            <a:spLocks/>
          </p:cNvSpPr>
          <p:nvPr/>
        </p:nvSpPr>
        <p:spPr>
          <a:xfrm>
            <a:off x="3113793" y="761792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“bias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6012160" y="461079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8" grpId="0"/>
      <p:bldP spid="42" grpId="0"/>
      <p:bldP spid="44" grpId="0"/>
      <p:bldP spid="46" grpId="0" animBg="1"/>
      <p:bldP spid="47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Motivações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Porque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Representação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matematicamente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Forward Propagation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Comportamento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Rede do input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output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/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blipFill>
                <a:blip r:embed="rId3"/>
                <a:stretch>
                  <a:fillRect l="-1387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/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/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A6E1E2CC-C1D7-4D52-971C-994F8E850DF3}"/>
              </a:ext>
            </a:extLst>
          </p:cNvPr>
          <p:cNvSpPr/>
          <p:nvPr/>
        </p:nvSpPr>
        <p:spPr>
          <a:xfrm>
            <a:off x="611560" y="4192633"/>
            <a:ext cx="5832648" cy="57606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2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30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403244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Overview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548DDD4-F6A6-44BF-8D39-061E6A0922BD}"/>
              </a:ext>
            </a:extLst>
          </p:cNvPr>
          <p:cNvCxnSpPr>
            <a:cxnSpLocks/>
          </p:cNvCxnSpPr>
          <p:nvPr/>
        </p:nvCxnSpPr>
        <p:spPr>
          <a:xfrm>
            <a:off x="2771800" y="1589533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/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blipFill>
                <a:blip r:embed="rId3"/>
                <a:stretch>
                  <a:fillRect l="-2990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/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2B9A58C-D13D-40F0-BACE-58B30A50624E}"/>
              </a:ext>
            </a:extLst>
          </p:cNvPr>
          <p:cNvCxnSpPr>
            <a:cxnSpLocks/>
          </p:cNvCxnSpPr>
          <p:nvPr/>
        </p:nvCxnSpPr>
        <p:spPr>
          <a:xfrm>
            <a:off x="2915816" y="2797964"/>
            <a:ext cx="6014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/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blipFill>
                <a:blip r:embed="rId5"/>
                <a:stretch>
                  <a:fillRect l="-2148" t="-2222" r="-1909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/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blipFill>
                <a:blip r:embed="rId6"/>
                <a:stretch>
                  <a:fillRect l="-1389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/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/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ED18920E-6FBC-4FF4-86BF-6F33C47F18D3}"/>
              </a:ext>
            </a:extLst>
          </p:cNvPr>
          <p:cNvSpPr/>
          <p:nvPr/>
        </p:nvSpPr>
        <p:spPr>
          <a:xfrm>
            <a:off x="3813892" y="3396120"/>
            <a:ext cx="4862564" cy="126386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6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4" grpId="0"/>
      <p:bldP spid="26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Dimensão Matriz de Pesos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51">
            <a:extLst>
              <a:ext uri="{FF2B5EF4-FFF2-40B4-BE49-F238E27FC236}">
                <a16:creationId xmlns:a16="http://schemas.microsoft.com/office/drawing/2014/main" id="{D0C37A07-1D58-4176-9B12-AEA268274B4C}"/>
              </a:ext>
            </a:extLst>
          </p:cNvPr>
          <p:cNvSpPr/>
          <p:nvPr/>
        </p:nvSpPr>
        <p:spPr>
          <a:xfrm rot="16200000" flipH="1">
            <a:off x="787607" y="1646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/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blipFill>
                <a:blip r:embed="rId2"/>
                <a:stretch>
                  <a:fillRect l="-3774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Caso a rede possua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então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dimensões:   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  <a:blipFill>
                <a:blip r:embed="rId3"/>
                <a:stretch>
                  <a:fillRect l="-705" t="-10101" r="-794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51">
            <a:extLst>
              <a:ext uri="{FF2B5EF4-FFF2-40B4-BE49-F238E27FC236}">
                <a16:creationId xmlns:a16="http://schemas.microsoft.com/office/drawing/2014/main" id="{EBD98BBE-5177-4FBD-819C-8C3BF299ADDF}"/>
              </a:ext>
            </a:extLst>
          </p:cNvPr>
          <p:cNvSpPr/>
          <p:nvPr/>
        </p:nvSpPr>
        <p:spPr>
          <a:xfrm rot="16200000" flipH="1">
            <a:off x="787607" y="330254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Exemplo: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Imagine uma primeira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nós de entradas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uma segunda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nós de ativação.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Dimensões de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altLang="ko-KR" sz="1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  <a:blipFill>
                <a:blip r:embed="rId4"/>
                <a:stretch>
                  <a:fillRect l="-705" t="-10204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/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 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blipFill>
                <a:blip r:embed="rId5"/>
                <a:stretch>
                  <a:fillRect l="-2915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/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blipFill>
                <a:blip r:embed="rId6"/>
                <a:stretch>
                  <a:fillRect l="-1923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/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8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5" grpId="0"/>
      <p:bldP spid="29" grpId="0"/>
      <p:bldP spid="30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Simplificando a Representação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CD9952C-3AF7-450B-B58E-0FC627F4213C}"/>
              </a:ext>
            </a:extLst>
          </p:cNvPr>
          <p:cNvCxnSpPr>
            <a:cxnSpLocks/>
          </p:cNvCxnSpPr>
          <p:nvPr/>
        </p:nvCxnSpPr>
        <p:spPr>
          <a:xfrm>
            <a:off x="1691680" y="3075806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/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blipFill>
                <a:blip r:embed="rId10"/>
                <a:stretch>
                  <a:fillRect l="-2793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1BF6A57-36FC-4398-83FE-A0429E60C070}"/>
              </a:ext>
            </a:extLst>
          </p:cNvPr>
          <p:cNvCxnSpPr>
            <a:cxnSpLocks/>
          </p:cNvCxnSpPr>
          <p:nvPr/>
        </p:nvCxnSpPr>
        <p:spPr>
          <a:xfrm>
            <a:off x="1691680" y="3579862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/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blipFill>
                <a:blip r:embed="rId11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222E01B-A60A-4510-802D-1729C128E147}"/>
              </a:ext>
            </a:extLst>
          </p:cNvPr>
          <p:cNvCxnSpPr>
            <a:cxnSpLocks/>
          </p:cNvCxnSpPr>
          <p:nvPr/>
        </p:nvCxnSpPr>
        <p:spPr>
          <a:xfrm>
            <a:off x="1691680" y="4043561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/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blipFill>
                <a:blip r:embed="rId12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31C2398-81D3-435F-B068-FBECB7C1DAFB}"/>
              </a:ext>
            </a:extLst>
          </p:cNvPr>
          <p:cNvCxnSpPr/>
          <p:nvPr/>
        </p:nvCxnSpPr>
        <p:spPr>
          <a:xfrm>
            <a:off x="615617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9E8503A-67F0-4A90-9F09-A657CBC4122F}"/>
              </a:ext>
            </a:extLst>
          </p:cNvPr>
          <p:cNvCxnSpPr/>
          <p:nvPr/>
        </p:nvCxnSpPr>
        <p:spPr>
          <a:xfrm>
            <a:off x="687625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946810E-6AFC-45BB-83B9-B5BCA2C40B21}"/>
              </a:ext>
            </a:extLst>
          </p:cNvPr>
          <p:cNvCxnSpPr/>
          <p:nvPr/>
        </p:nvCxnSpPr>
        <p:spPr>
          <a:xfrm>
            <a:off x="7740352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CFB2908-DF1F-42F6-A9B6-4289DB9FC36C}"/>
              </a:ext>
            </a:extLst>
          </p:cNvPr>
          <p:cNvSpPr txBox="1">
            <a:spLocks/>
          </p:cNvSpPr>
          <p:nvPr/>
        </p:nvSpPr>
        <p:spPr>
          <a:xfrm>
            <a:off x="5919422" y="1800246"/>
            <a:ext cx="2664293" cy="2729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Associados à camada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02A2A0F-D50B-401D-A458-A8A3DB3CA086}"/>
              </a:ext>
            </a:extLst>
          </p:cNvPr>
          <p:cNvSpPr/>
          <p:nvPr/>
        </p:nvSpPr>
        <p:spPr>
          <a:xfrm>
            <a:off x="1619672" y="2571750"/>
            <a:ext cx="3528392" cy="1558815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13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7F80A994-8DFB-49CC-9B7C-B4C8E1E9429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63888" y="1927863"/>
            <a:ext cx="735017" cy="680296"/>
          </a:xfrm>
          <a:prstGeom prst="bentConnector3">
            <a:avLst>
              <a:gd name="adj1" fmla="val 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7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/>
      <p:bldP spid="28" grpId="0"/>
      <p:bldP spid="3" grpId="0" animBg="1"/>
      <p:bldP spid="20" grpId="0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Vetorização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blipFill>
                <a:blip r:embed="rId3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blipFill>
                <a:blip r:embed="rId5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/>
                        <m:sup/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blipFill>
                <a:blip r:embed="rId6"/>
                <a:stretch>
                  <a:fillRect l="-1647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7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/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/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/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blipFill>
                <a:blip r:embed="rId10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/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blipFill>
                <a:blip r:embed="rId11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/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blipFill>
                <a:blip r:embed="rId12"/>
                <a:stretch>
                  <a:fillRect l="-10843" t="-3509" r="-112048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056D0E0-A7B8-4603-8871-54D7ABBE840A}"/>
              </a:ext>
            </a:extLst>
          </p:cNvPr>
          <p:cNvCxnSpPr/>
          <p:nvPr/>
        </p:nvCxnSpPr>
        <p:spPr>
          <a:xfrm>
            <a:off x="6229072" y="2427734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/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blipFill>
                <a:blip r:embed="rId13"/>
                <a:stretch>
                  <a:fillRect l="-3745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/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blipFill>
                <a:blip r:embed="rId14"/>
                <a:stretch>
                  <a:fillRect l="-3745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/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blipFill>
                <a:blip r:embed="rId15"/>
                <a:stretch>
                  <a:fillRect l="-7965" t="-222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bias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=1 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/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blipFill>
                <a:blip r:embed="rId17"/>
                <a:stretch>
                  <a:fillRect l="-3745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/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  <a:blipFill>
                <a:blip r:embed="rId18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B2BAE487-F4C0-47D6-95D0-D275444FCCB8}"/>
              </a:ext>
            </a:extLst>
          </p:cNvPr>
          <p:cNvSpPr/>
          <p:nvPr/>
        </p:nvSpPr>
        <p:spPr>
          <a:xfrm>
            <a:off x="6410344" y="3968272"/>
            <a:ext cx="2482128" cy="878655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8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14965 -8.64198E-7 C 0.21684 -8.64198E-7 0.29948 0.04691 0.29948 0.08488 L 0.29948 0.1700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8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 animBg="1"/>
      <p:bldP spid="32" grpId="0"/>
      <p:bldP spid="33" grpId="0"/>
      <p:bldP spid="37" grpId="0"/>
      <p:bldP spid="39" grpId="0"/>
      <p:bldP spid="40" grpId="0"/>
      <p:bldP spid="41" grpId="0"/>
      <p:bldP spid="42" grpId="0"/>
      <p:bldP spid="8" grpId="0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Forward Propagation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11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761361" y="3684158"/>
            <a:ext cx="3983556" cy="11142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pt-BR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das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entrada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ocultas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saída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4273812" cy="1846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/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blipFill>
                <a:blip r:embed="rId3"/>
                <a:stretch>
                  <a:fillRect l="-6061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/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blipFill>
                <a:blip r:embed="rId4"/>
                <a:stretch>
                  <a:fillRect l="-12195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/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blipFill>
                <a:blip r:embed="rId5"/>
                <a:stretch>
                  <a:fillRect l="-12987" t="-3509" b="-175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/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blipFill>
                <a:blip r:embed="rId6"/>
                <a:stretch>
                  <a:fillRect l="-2247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/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blipFill>
                <a:blip r:embed="rId7"/>
                <a:stretch>
                  <a:fillRect l="-3745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/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blipFill>
                <a:blip r:embed="rId8"/>
                <a:stretch>
                  <a:fillRect l="-3436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/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  <a:blipFill>
                <a:blip r:embed="rId9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tângulo 46">
            <a:extLst>
              <a:ext uri="{FF2B5EF4-FFF2-40B4-BE49-F238E27FC236}">
                <a16:creationId xmlns:a16="http://schemas.microsoft.com/office/drawing/2014/main" id="{48F80ED9-CAE5-4BA3-9E2F-01FF656E9145}"/>
              </a:ext>
            </a:extLst>
          </p:cNvPr>
          <p:cNvSpPr/>
          <p:nvPr/>
        </p:nvSpPr>
        <p:spPr>
          <a:xfrm>
            <a:off x="1792893" y="1043210"/>
            <a:ext cx="757659" cy="1846847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1A6D712B-8120-4DA6-9459-D800AEF9A57A}"/>
              </a:ext>
            </a:extLst>
          </p:cNvPr>
          <p:cNvSpPr/>
          <p:nvPr/>
        </p:nvSpPr>
        <p:spPr>
          <a:xfrm rot="5400000">
            <a:off x="850663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1C0C5955-6B2B-449D-A6E6-C2B1E2DB4FD1}"/>
              </a:ext>
            </a:extLst>
          </p:cNvPr>
          <p:cNvSpPr/>
          <p:nvPr/>
        </p:nvSpPr>
        <p:spPr>
          <a:xfrm rot="5400000">
            <a:off x="1982070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00580E61-F8A6-4CE2-81A5-6F1266F0B4A6}"/>
              </a:ext>
            </a:extLst>
          </p:cNvPr>
          <p:cNvSpPr/>
          <p:nvPr/>
        </p:nvSpPr>
        <p:spPr>
          <a:xfrm rot="5400000">
            <a:off x="3126320" y="2125060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ECD58A7-D52C-4A3D-AAC4-E94339DBF551}"/>
              </a:ext>
            </a:extLst>
          </p:cNvPr>
          <p:cNvSpPr/>
          <p:nvPr/>
        </p:nvSpPr>
        <p:spPr>
          <a:xfrm>
            <a:off x="5237964" y="1779662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FA001FD-3975-4D1A-9917-D28355DB6C62}"/>
              </a:ext>
            </a:extLst>
          </p:cNvPr>
          <p:cNvSpPr/>
          <p:nvPr/>
        </p:nvSpPr>
        <p:spPr>
          <a:xfrm>
            <a:off x="2982600" y="1419623"/>
            <a:ext cx="653296" cy="74442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C6FF77A3-3AE1-410B-AE0F-29D65A2B4333}"/>
              </a:ext>
            </a:extLst>
          </p:cNvPr>
          <p:cNvSpPr/>
          <p:nvPr/>
        </p:nvSpPr>
        <p:spPr>
          <a:xfrm>
            <a:off x="5237964" y="3389859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EA124D-3695-43E2-94D7-7CAA31368C8E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26" grpId="0"/>
      <p:bldP spid="27" grpId="0"/>
      <p:bldP spid="28" grpId="0"/>
      <p:bldP spid="38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D9CAB5B-706D-40E5-B80B-ED70D86B2B2B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5CC4E7-8975-49EC-8122-D9B66F524D5F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/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blipFill>
                <a:blip r:embed="rId3"/>
                <a:stretch>
                  <a:fillRect l="-2527" t="-16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/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blipFill>
                <a:blip r:embed="rId4"/>
                <a:stretch>
                  <a:fillRect l="-3672" t="-3571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5F93428-7B8D-4C08-BF4B-19C4752C8E59}"/>
              </a:ext>
            </a:extLst>
          </p:cNvPr>
          <p:cNvSpPr txBox="1">
            <a:spLocks/>
          </p:cNvSpPr>
          <p:nvPr/>
        </p:nvSpPr>
        <p:spPr>
          <a:xfrm>
            <a:off x="5148064" y="1275606"/>
            <a:ext cx="2016224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ECCF8E59-3CEE-487B-9C21-B14E6CB464EF}"/>
              </a:ext>
            </a:extLst>
          </p:cNvPr>
          <p:cNvCxnSpPr/>
          <p:nvPr/>
        </p:nvCxnSpPr>
        <p:spPr>
          <a:xfrm flipV="1">
            <a:off x="4139952" y="1491630"/>
            <a:ext cx="942589" cy="433454"/>
          </a:xfrm>
          <a:prstGeom prst="bentConnector3">
            <a:avLst>
              <a:gd name="adj1" fmla="val 1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0F5DAF69-453C-4EF6-9F75-84670601D846}"/>
              </a:ext>
            </a:extLst>
          </p:cNvPr>
          <p:cNvCxnSpPr>
            <a:stCxn id="25" idx="3"/>
          </p:cNvCxnSpPr>
          <p:nvPr/>
        </p:nvCxnSpPr>
        <p:spPr>
          <a:xfrm flipH="1">
            <a:off x="6948264" y="1457993"/>
            <a:ext cx="216024" cy="1149761"/>
          </a:xfrm>
          <a:prstGeom prst="bentConnector4">
            <a:avLst>
              <a:gd name="adj1" fmla="val -105822"/>
              <a:gd name="adj2" fmla="val 579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0ED5DD4B-AB7E-4873-A85A-6F3BA80FE241}"/>
              </a:ext>
            </a:extLst>
          </p:cNvPr>
          <p:cNvSpPr/>
          <p:nvPr/>
        </p:nvSpPr>
        <p:spPr>
          <a:xfrm rot="8217715">
            <a:off x="1001119" y="1939396"/>
            <a:ext cx="2232248" cy="2083499"/>
          </a:xfrm>
          <a:prstGeom prst="arc">
            <a:avLst>
              <a:gd name="adj1" fmla="val 16607870"/>
              <a:gd name="adj2" fmla="val 210714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/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9688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0E75F6A-4D62-406A-BFE0-F103954A2663}"/>
              </a:ext>
            </a:extLst>
          </p:cNvPr>
          <p:cNvSpPr txBox="1">
            <a:spLocks/>
          </p:cNvSpPr>
          <p:nvPr/>
        </p:nvSpPr>
        <p:spPr>
          <a:xfrm>
            <a:off x="2987824" y="4040814"/>
            <a:ext cx="482453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Aprende </a:t>
            </a:r>
            <a:r>
              <a:rPr lang="pt-BR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complexas de uma única vez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10B116A2-BBBB-48B9-86E0-4EF3EC33FE5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411760" y="4223200"/>
            <a:ext cx="57606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E7674F8-D4BF-4B37-95F0-7D8A7F8E382A}"/>
              </a:ext>
            </a:extLst>
          </p:cNvPr>
          <p:cNvCxnSpPr/>
          <p:nvPr/>
        </p:nvCxnSpPr>
        <p:spPr>
          <a:xfrm flipV="1">
            <a:off x="6948264" y="3651870"/>
            <a:ext cx="0" cy="38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5" grpId="0"/>
      <p:bldP spid="8" grpId="0" animBg="1"/>
      <p:bldP spid="34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4A9BD0-5A46-4F92-9516-FBB44BCE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9582"/>
            <a:ext cx="7377264" cy="3077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/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blipFill>
                <a:blip r:embed="rId3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/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blipFill>
                <a:blip r:embed="rId4"/>
                <a:stretch>
                  <a:fillRect l="-21538" t="-6383" r="-27692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/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E4DC2A4-2167-46CF-9231-D0220C2DF93A}"/>
              </a:ext>
            </a:extLst>
          </p:cNvPr>
          <p:cNvCxnSpPr/>
          <p:nvPr/>
        </p:nvCxnSpPr>
        <p:spPr>
          <a:xfrm>
            <a:off x="26118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5669C30-7DB9-424D-86C5-8D5550B23CDB}"/>
              </a:ext>
            </a:extLst>
          </p:cNvPr>
          <p:cNvCxnSpPr/>
          <p:nvPr/>
        </p:nvCxnSpPr>
        <p:spPr>
          <a:xfrm>
            <a:off x="44120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/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blipFill>
                <a:blip r:embed="rId6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0EC25B-5733-4E9F-8370-310809FAE9B0}"/>
              </a:ext>
            </a:extLst>
          </p:cNvPr>
          <p:cNvSpPr txBox="1">
            <a:spLocks/>
          </p:cNvSpPr>
          <p:nvPr/>
        </p:nvSpPr>
        <p:spPr>
          <a:xfrm>
            <a:off x="2483768" y="4523804"/>
            <a:ext cx="364045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cada vez mais complexas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blipFill>
                <a:blip r:embed="rId2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/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blipFill>
                <a:blip r:embed="rId3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/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/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blipFill>
                <a:blip r:embed="rId5"/>
                <a:stretch>
                  <a:fillRect l="-1304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6F03556-1C4D-49FD-9CE3-51D76F1823EF}"/>
              </a:ext>
            </a:extLst>
          </p:cNvPr>
          <p:cNvCxnSpPr/>
          <p:nvPr/>
        </p:nvCxnSpPr>
        <p:spPr>
          <a:xfrm>
            <a:off x="6228184" y="1012935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/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blipFill>
                <a:blip r:embed="rId6"/>
                <a:stretch>
                  <a:fillRect l="-3937" t="-3509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/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blipFill>
                <a:blip r:embed="rId7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/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blipFill>
                <a:blip r:embed="rId8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blipFill>
                <a:blip r:embed="rId9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97198A6-CD8A-4D7C-8382-B2A653BB50F9}"/>
              </a:ext>
            </a:extLst>
          </p:cNvPr>
          <p:cNvCxnSpPr/>
          <p:nvPr/>
        </p:nvCxnSpPr>
        <p:spPr>
          <a:xfrm>
            <a:off x="7380312" y="2859782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/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blipFill>
                <a:blip r:embed="rId10"/>
                <a:stretch>
                  <a:fillRect l="-3676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2" grpId="0"/>
      <p:bldP spid="23" grpId="0"/>
      <p:bldP spid="25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08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Multiclasse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identificar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múltiplas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classes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quantificar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 Propagation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Calculando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derivadas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parciais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Vetorização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Parâmetros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Preparando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formato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adequado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otimização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16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blipFill>
                <a:blip r:embed="rId2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/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/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Considerando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  <a:blipFill>
                <a:blip r:embed="rId5"/>
                <a:stretch>
                  <a:fillRect l="-2326"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/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blipFill>
                <a:blip r:embed="rId6"/>
                <a:stretch>
                  <a:fillRect l="-2833" t="-6522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Adicionando </a:t>
                </a:r>
                <a:r>
                  <a:rPr lang="pt-BR" altLang="ko-KR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  <a:blipFill>
                <a:blip r:embed="rId7"/>
                <a:stretch>
                  <a:fillRect l="-1940" t="-16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/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blipFill>
                <a:blip r:embed="rId8"/>
                <a:stretch>
                  <a:fillRect l="-283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última matriz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/>
                      <m:t>Θ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apenas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uma única linha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que, multiplicada pela coluna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irá resultar em um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único número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  <a:blipFill>
                <a:blip r:embed="rId9"/>
                <a:stretch>
                  <a:fillRect t="-5442" r="-956" b="-122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/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blipFill>
                <a:blip r:embed="rId10"/>
                <a:stretch>
                  <a:fillRect l="-2756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6" grpId="0"/>
      <p:bldP spid="27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Funções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Não-Lineares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805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XOR/XNOR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841573-E5EB-4E8C-AEDD-142312F6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7614"/>
            <a:ext cx="2509751" cy="19364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A159DF-3788-4166-90B8-4324828C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43815"/>
            <a:ext cx="2448272" cy="2040227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EE4843-ACB7-492F-801E-D6E1E9B2AC72}"/>
              </a:ext>
            </a:extLst>
          </p:cNvPr>
          <p:cNvCxnSpPr>
            <a:cxnSpLocks/>
          </p:cNvCxnSpPr>
          <p:nvPr/>
        </p:nvCxnSpPr>
        <p:spPr>
          <a:xfrm>
            <a:off x="3419872" y="2139702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F3798EF-F37E-4652-A698-34D4AD3E4F0A}"/>
              </a:ext>
            </a:extLst>
          </p:cNvPr>
          <p:cNvSpPr txBox="1">
            <a:spLocks/>
          </p:cNvSpPr>
          <p:nvPr/>
        </p:nvSpPr>
        <p:spPr>
          <a:xfrm>
            <a:off x="3095836" y="2222788"/>
            <a:ext cx="2376264" cy="3260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Modelo simplificado de: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5E9D1C71-D3FE-40AA-8622-CA9F2B5A5AF1}"/>
              </a:ext>
            </a:extLst>
          </p:cNvPr>
          <p:cNvSpPr/>
          <p:nvPr/>
        </p:nvSpPr>
        <p:spPr>
          <a:xfrm>
            <a:off x="5738701" y="1291242"/>
            <a:ext cx="1831343" cy="1642280"/>
          </a:xfrm>
          <a:custGeom>
            <a:avLst/>
            <a:gdLst>
              <a:gd name="connsiteX0" fmla="*/ 77483 w 1831343"/>
              <a:gd name="connsiteY0" fmla="*/ 889827 h 1642280"/>
              <a:gd name="connsiteX1" fmla="*/ 152433 w 1831343"/>
              <a:gd name="connsiteY1" fmla="*/ 837361 h 1642280"/>
              <a:gd name="connsiteX2" fmla="*/ 407266 w 1831343"/>
              <a:gd name="connsiteY2" fmla="*/ 852351 h 1642280"/>
              <a:gd name="connsiteX3" fmla="*/ 767030 w 1831343"/>
              <a:gd name="connsiteY3" fmla="*/ 882332 h 1642280"/>
              <a:gd name="connsiteX4" fmla="*/ 901942 w 1831343"/>
              <a:gd name="connsiteY4" fmla="*/ 709945 h 1642280"/>
              <a:gd name="connsiteX5" fmla="*/ 916932 w 1831343"/>
              <a:gd name="connsiteY5" fmla="*/ 387656 h 1642280"/>
              <a:gd name="connsiteX6" fmla="*/ 894447 w 1831343"/>
              <a:gd name="connsiteY6" fmla="*/ 260240 h 1642280"/>
              <a:gd name="connsiteX7" fmla="*/ 894447 w 1831343"/>
              <a:gd name="connsiteY7" fmla="*/ 162804 h 1642280"/>
              <a:gd name="connsiteX8" fmla="*/ 916932 w 1831343"/>
              <a:gd name="connsiteY8" fmla="*/ 72863 h 1642280"/>
              <a:gd name="connsiteX9" fmla="*/ 1021863 w 1831343"/>
              <a:gd name="connsiteY9" fmla="*/ 5407 h 1642280"/>
              <a:gd name="connsiteX10" fmla="*/ 1299181 w 1831343"/>
              <a:gd name="connsiteY10" fmla="*/ 27892 h 1642280"/>
              <a:gd name="connsiteX11" fmla="*/ 1651450 w 1831343"/>
              <a:gd name="connsiteY11" fmla="*/ 215269 h 1642280"/>
              <a:gd name="connsiteX12" fmla="*/ 1831332 w 1831343"/>
              <a:gd name="connsiteY12" fmla="*/ 605014 h 1642280"/>
              <a:gd name="connsiteX13" fmla="*/ 1658945 w 1831343"/>
              <a:gd name="connsiteY13" fmla="*/ 957283 h 1642280"/>
              <a:gd name="connsiteX14" fmla="*/ 1374132 w 1831343"/>
              <a:gd name="connsiteY14" fmla="*/ 874837 h 1642280"/>
              <a:gd name="connsiteX15" fmla="*/ 939417 w 1831343"/>
              <a:gd name="connsiteY15" fmla="*/ 949788 h 1642280"/>
              <a:gd name="connsiteX16" fmla="*/ 856971 w 1831343"/>
              <a:gd name="connsiteY16" fmla="*/ 1249591 h 1642280"/>
              <a:gd name="connsiteX17" fmla="*/ 826991 w 1831343"/>
              <a:gd name="connsiteY17" fmla="*/ 1511919 h 1642280"/>
              <a:gd name="connsiteX18" fmla="*/ 692079 w 1831343"/>
              <a:gd name="connsiteY18" fmla="*/ 1639335 h 1642280"/>
              <a:gd name="connsiteX19" fmla="*/ 174919 w 1831343"/>
              <a:gd name="connsiteY19" fmla="*/ 1571879 h 1642280"/>
              <a:gd name="connsiteX20" fmla="*/ 2532 w 1831343"/>
              <a:gd name="connsiteY20" fmla="*/ 1257086 h 1642280"/>
              <a:gd name="connsiteX21" fmla="*/ 77483 w 1831343"/>
              <a:gd name="connsiteY21" fmla="*/ 889827 h 164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31343" h="1642280">
                <a:moveTo>
                  <a:pt x="77483" y="889827"/>
                </a:moveTo>
                <a:cubicBezTo>
                  <a:pt x="102466" y="819873"/>
                  <a:pt x="97469" y="843607"/>
                  <a:pt x="152433" y="837361"/>
                </a:cubicBezTo>
                <a:cubicBezTo>
                  <a:pt x="207397" y="831115"/>
                  <a:pt x="304833" y="844856"/>
                  <a:pt x="407266" y="852351"/>
                </a:cubicBezTo>
                <a:cubicBezTo>
                  <a:pt x="509699" y="859846"/>
                  <a:pt x="684584" y="906066"/>
                  <a:pt x="767030" y="882332"/>
                </a:cubicBezTo>
                <a:cubicBezTo>
                  <a:pt x="849476" y="858598"/>
                  <a:pt x="876958" y="792391"/>
                  <a:pt x="901942" y="709945"/>
                </a:cubicBezTo>
                <a:cubicBezTo>
                  <a:pt x="926926" y="627499"/>
                  <a:pt x="918181" y="462607"/>
                  <a:pt x="916932" y="387656"/>
                </a:cubicBezTo>
                <a:cubicBezTo>
                  <a:pt x="915683" y="312705"/>
                  <a:pt x="898195" y="297715"/>
                  <a:pt x="894447" y="260240"/>
                </a:cubicBezTo>
                <a:cubicBezTo>
                  <a:pt x="890700" y="222765"/>
                  <a:pt x="890700" y="194033"/>
                  <a:pt x="894447" y="162804"/>
                </a:cubicBezTo>
                <a:cubicBezTo>
                  <a:pt x="898194" y="131575"/>
                  <a:pt x="895696" y="99096"/>
                  <a:pt x="916932" y="72863"/>
                </a:cubicBezTo>
                <a:cubicBezTo>
                  <a:pt x="938168" y="46630"/>
                  <a:pt x="958155" y="12902"/>
                  <a:pt x="1021863" y="5407"/>
                </a:cubicBezTo>
                <a:cubicBezTo>
                  <a:pt x="1085571" y="-2088"/>
                  <a:pt x="1194250" y="-7085"/>
                  <a:pt x="1299181" y="27892"/>
                </a:cubicBezTo>
                <a:cubicBezTo>
                  <a:pt x="1404112" y="62869"/>
                  <a:pt x="1562758" y="119082"/>
                  <a:pt x="1651450" y="215269"/>
                </a:cubicBezTo>
                <a:cubicBezTo>
                  <a:pt x="1740142" y="311456"/>
                  <a:pt x="1830083" y="481345"/>
                  <a:pt x="1831332" y="605014"/>
                </a:cubicBezTo>
                <a:cubicBezTo>
                  <a:pt x="1832581" y="728683"/>
                  <a:pt x="1735145" y="912313"/>
                  <a:pt x="1658945" y="957283"/>
                </a:cubicBezTo>
                <a:cubicBezTo>
                  <a:pt x="1582745" y="1002254"/>
                  <a:pt x="1494053" y="876086"/>
                  <a:pt x="1374132" y="874837"/>
                </a:cubicBezTo>
                <a:cubicBezTo>
                  <a:pt x="1254211" y="873588"/>
                  <a:pt x="1025611" y="887329"/>
                  <a:pt x="939417" y="949788"/>
                </a:cubicBezTo>
                <a:cubicBezTo>
                  <a:pt x="853224" y="1012247"/>
                  <a:pt x="875709" y="1155903"/>
                  <a:pt x="856971" y="1249591"/>
                </a:cubicBezTo>
                <a:cubicBezTo>
                  <a:pt x="838233" y="1343280"/>
                  <a:pt x="854473" y="1446962"/>
                  <a:pt x="826991" y="1511919"/>
                </a:cubicBezTo>
                <a:cubicBezTo>
                  <a:pt x="799509" y="1576876"/>
                  <a:pt x="800758" y="1629342"/>
                  <a:pt x="692079" y="1639335"/>
                </a:cubicBezTo>
                <a:cubicBezTo>
                  <a:pt x="583400" y="1649328"/>
                  <a:pt x="289843" y="1635587"/>
                  <a:pt x="174919" y="1571879"/>
                </a:cubicBezTo>
                <a:cubicBezTo>
                  <a:pt x="59995" y="1508171"/>
                  <a:pt x="18771" y="1370761"/>
                  <a:pt x="2532" y="1257086"/>
                </a:cubicBezTo>
                <a:cubicBezTo>
                  <a:pt x="-13707" y="1143411"/>
                  <a:pt x="52500" y="959781"/>
                  <a:pt x="77483" y="889827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/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/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blipFill>
                <a:blip r:embed="rId5"/>
                <a:stretch>
                  <a:fillRect l="-4403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/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blipFill>
                <a:blip r:embed="rId6"/>
                <a:stretch>
                  <a:fillRect l="-3774" b="-13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/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blipFill>
                <a:blip r:embed="rId7"/>
                <a:stretch>
                  <a:fillRect l="-8571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/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blipFill>
                <a:blip r:embed="rId8"/>
                <a:stretch>
                  <a:fillRect l="-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/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blipFill>
                <a:blip r:embed="rId9"/>
                <a:stretch>
                  <a:fillRect l="-5455"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7B898F2D-7D2F-46CC-8E11-6FB2D5939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703" y="3284042"/>
            <a:ext cx="1326883" cy="13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21" grpId="0"/>
      <p:bldP spid="22" grpId="0"/>
      <p:bldP spid="23" grpId="0"/>
      <p:bldP spid="25" grpId="0"/>
      <p:bldP spid="28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Funções não-lineares: AND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07E876-B589-4154-B97C-50C7D9F0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464992" cy="140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/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0D4E774-D911-4DE8-88B0-A169B18EF4E9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1091773" y="1778970"/>
            <a:ext cx="1105772" cy="425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A3CEC6DB-2482-4620-B544-A4A280B50E62}"/>
              </a:ext>
            </a:extLst>
          </p:cNvPr>
          <p:cNvSpPr/>
          <p:nvPr/>
        </p:nvSpPr>
        <p:spPr>
          <a:xfrm>
            <a:off x="661534" y="13552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/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6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/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blipFill>
                <a:blip r:embed="rId5"/>
                <a:stretch>
                  <a:fillRect l="-1162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/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blipFill>
                <a:blip r:embed="rId6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/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/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6ED2C75-47A1-4708-99C2-E6E9DDE85708}"/>
              </a:ext>
            </a:extLst>
          </p:cNvPr>
          <p:cNvCxnSpPr>
            <a:cxnSpLocks/>
          </p:cNvCxnSpPr>
          <p:nvPr/>
        </p:nvCxnSpPr>
        <p:spPr>
          <a:xfrm>
            <a:off x="2123728" y="3767497"/>
            <a:ext cx="0" cy="41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/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(−30+20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blipFill>
                <a:blip r:embed="rId8"/>
                <a:stretch>
                  <a:fillRect l="-2456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C926501D-0672-4CE3-B8BF-E5CA907B1120}"/>
              </a:ext>
            </a:extLst>
          </p:cNvPr>
          <p:cNvCxnSpPr/>
          <p:nvPr/>
        </p:nvCxnSpPr>
        <p:spPr>
          <a:xfrm rot="5400000">
            <a:off x="2638191" y="3829099"/>
            <a:ext cx="411235" cy="288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E1717E4B-CA6E-4632-8DFF-FAE25B01BB30}"/>
              </a:ext>
            </a:extLst>
          </p:cNvPr>
          <p:cNvCxnSpPr>
            <a:cxnSpLocks/>
          </p:cNvCxnSpPr>
          <p:nvPr/>
        </p:nvCxnSpPr>
        <p:spPr>
          <a:xfrm rot="5400000">
            <a:off x="3393372" y="3784368"/>
            <a:ext cx="411233" cy="377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69507DD-4FEE-40F0-A205-27F7AD529A12}"/>
              </a:ext>
            </a:extLst>
          </p:cNvPr>
          <p:cNvCxnSpPr>
            <a:cxnSpLocks/>
          </p:cNvCxnSpPr>
          <p:nvPr/>
        </p:nvCxnSpPr>
        <p:spPr>
          <a:xfrm>
            <a:off x="4139952" y="1170860"/>
            <a:ext cx="0" cy="34891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EBC6819A-6AD5-4470-879C-A5688DD63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410" y="1012935"/>
            <a:ext cx="3685249" cy="3636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/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tângulo 48">
            <a:extLst>
              <a:ext uri="{FF2B5EF4-FFF2-40B4-BE49-F238E27FC236}">
                <a16:creationId xmlns:a16="http://schemas.microsoft.com/office/drawing/2014/main" id="{01C436D1-3039-47DA-8BE0-CFE0D837A4AA}"/>
              </a:ext>
            </a:extLst>
          </p:cNvPr>
          <p:cNvSpPr/>
          <p:nvPr/>
        </p:nvSpPr>
        <p:spPr>
          <a:xfrm>
            <a:off x="7631313" y="1203420"/>
            <a:ext cx="469079" cy="37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4C44BA44-2849-49E2-A16A-13DB6B4B8B5E}"/>
              </a:ext>
            </a:extLst>
          </p:cNvPr>
          <p:cNvSpPr/>
          <p:nvPr/>
        </p:nvSpPr>
        <p:spPr>
          <a:xfrm>
            <a:off x="5074170" y="1255822"/>
            <a:ext cx="3080479" cy="1278646"/>
          </a:xfrm>
          <a:custGeom>
            <a:avLst/>
            <a:gdLst>
              <a:gd name="connsiteX0" fmla="*/ 0 w 3080479"/>
              <a:gd name="connsiteY0" fmla="*/ 1277516 h 1278646"/>
              <a:gd name="connsiteX1" fmla="*/ 412230 w 3080479"/>
              <a:gd name="connsiteY1" fmla="*/ 1262526 h 1278646"/>
              <a:gd name="connsiteX2" fmla="*/ 749509 w 3080479"/>
              <a:gd name="connsiteY2" fmla="*/ 1165089 h 1278646"/>
              <a:gd name="connsiteX3" fmla="*/ 1206709 w 3080479"/>
              <a:gd name="connsiteY3" fmla="*/ 872781 h 1278646"/>
              <a:gd name="connsiteX4" fmla="*/ 1514007 w 3080479"/>
              <a:gd name="connsiteY4" fmla="*/ 528008 h 1278646"/>
              <a:gd name="connsiteX5" fmla="*/ 1836296 w 3080479"/>
              <a:gd name="connsiteY5" fmla="*/ 265680 h 1278646"/>
              <a:gd name="connsiteX6" fmla="*/ 2256020 w 3080479"/>
              <a:gd name="connsiteY6" fmla="*/ 93293 h 1278646"/>
              <a:gd name="connsiteX7" fmla="*/ 2750696 w 3080479"/>
              <a:gd name="connsiteY7" fmla="*/ 10847 h 1278646"/>
              <a:gd name="connsiteX8" fmla="*/ 3080479 w 3080479"/>
              <a:gd name="connsiteY8" fmla="*/ 3352 h 12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479" h="1278646">
                <a:moveTo>
                  <a:pt x="0" y="1277516"/>
                </a:moveTo>
                <a:cubicBezTo>
                  <a:pt x="143656" y="1279390"/>
                  <a:pt x="287312" y="1281264"/>
                  <a:pt x="412230" y="1262526"/>
                </a:cubicBezTo>
                <a:cubicBezTo>
                  <a:pt x="537148" y="1243788"/>
                  <a:pt x="617096" y="1230046"/>
                  <a:pt x="749509" y="1165089"/>
                </a:cubicBezTo>
                <a:cubicBezTo>
                  <a:pt x="881922" y="1100132"/>
                  <a:pt x="1079293" y="978961"/>
                  <a:pt x="1206709" y="872781"/>
                </a:cubicBezTo>
                <a:cubicBezTo>
                  <a:pt x="1334125" y="766601"/>
                  <a:pt x="1409076" y="629191"/>
                  <a:pt x="1514007" y="528008"/>
                </a:cubicBezTo>
                <a:cubicBezTo>
                  <a:pt x="1618938" y="426825"/>
                  <a:pt x="1712627" y="338132"/>
                  <a:pt x="1836296" y="265680"/>
                </a:cubicBezTo>
                <a:cubicBezTo>
                  <a:pt x="1959965" y="193228"/>
                  <a:pt x="2103620" y="135765"/>
                  <a:pt x="2256020" y="93293"/>
                </a:cubicBezTo>
                <a:cubicBezTo>
                  <a:pt x="2408420" y="50821"/>
                  <a:pt x="2613286" y="25837"/>
                  <a:pt x="2750696" y="10847"/>
                </a:cubicBezTo>
                <a:cubicBezTo>
                  <a:pt x="2888106" y="-4143"/>
                  <a:pt x="2984292" y="-396"/>
                  <a:pt x="3080479" y="3352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/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/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blipFill>
                <a:blip r:embed="rId12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FC5B2A-4A8F-4427-83F0-45CEE1D9E337}"/>
              </a:ext>
            </a:extLst>
          </p:cNvPr>
          <p:cNvCxnSpPr>
            <a:cxnSpLocks/>
            <a:stCxn id="51" idx="7"/>
          </p:cNvCxnSpPr>
          <p:nvPr/>
        </p:nvCxnSpPr>
        <p:spPr>
          <a:xfrm>
            <a:off x="7824866" y="1266669"/>
            <a:ext cx="0" cy="135249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CA2720-27D9-40B5-8433-8B1F2666AFF2}"/>
              </a:ext>
            </a:extLst>
          </p:cNvPr>
          <p:cNvCxnSpPr>
            <a:cxnSpLocks/>
            <a:stCxn id="51" idx="7"/>
          </p:cNvCxnSpPr>
          <p:nvPr/>
        </p:nvCxnSpPr>
        <p:spPr>
          <a:xfrm flipH="1">
            <a:off x="6453266" y="1266669"/>
            <a:ext cx="1371600" cy="749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/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blipFill>
                <a:blip r:embed="rId13"/>
                <a:stretch>
                  <a:fillRect l="-5556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54503B7-1520-44EE-BBE3-C97AD7DFAFFF}"/>
              </a:ext>
            </a:extLst>
          </p:cNvPr>
          <p:cNvCxnSpPr>
            <a:cxnSpLocks/>
          </p:cNvCxnSpPr>
          <p:nvPr/>
        </p:nvCxnSpPr>
        <p:spPr>
          <a:xfrm flipH="1" flipV="1">
            <a:off x="5263364" y="2550929"/>
            <a:ext cx="1189902" cy="22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43BBCC15-6990-4CAF-85C9-DCF24BCF2742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5261825" y="2545315"/>
            <a:ext cx="0" cy="10877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/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/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/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/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  <a:blipFill>
                <a:blip r:embed="rId1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/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/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30+40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(10)→1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  <a:blipFill>
                <a:blip r:embed="rId1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5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9136E-6 L -0.0059 -0.157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6" grpId="0"/>
      <p:bldP spid="26" grpId="1"/>
      <p:bldP spid="27" grpId="0"/>
      <p:bldP spid="29" grpId="0"/>
      <p:bldP spid="30" grpId="0"/>
      <p:bldP spid="36" grpId="0"/>
      <p:bldP spid="36" grpId="1"/>
      <p:bldP spid="48" grpId="0"/>
      <p:bldP spid="51" grpId="0" animBg="1"/>
      <p:bldP spid="52" grpId="0"/>
      <p:bldP spid="53" grpId="0"/>
      <p:bldP spid="63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ECD39D7-20F9-4552-84AD-EB7E126002A0}"/>
              </a:ext>
            </a:extLst>
          </p:cNvPr>
          <p:cNvSpPr txBox="1">
            <a:spLocks/>
          </p:cNvSpPr>
          <p:nvPr/>
        </p:nvSpPr>
        <p:spPr>
          <a:xfrm>
            <a:off x="2624569" y="3839145"/>
            <a:ext cx="367562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Dica: pensar na </a:t>
            </a:r>
            <a:r>
              <a:rPr lang="pt-BR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Tabela Verdade!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97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547409-36EE-43A0-A52A-A4C1B20DA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04" y="1684656"/>
            <a:ext cx="2961037" cy="26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98760D-07F4-42C8-B75F-68A644BC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012935"/>
            <a:ext cx="7956376" cy="255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(−10+20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blipFill>
                <a:blip r:embed="rId3"/>
                <a:stretch>
                  <a:fillRect l="-2456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/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/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−10   20   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blipFill>
                <a:blip r:embed="rId9"/>
                <a:stretch>
                  <a:fillRect l="-2523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5073F90-6B86-4534-A240-D87928C2B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39952" y="4321959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1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A49EF0-1090-4BC8-916A-CC12D143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0" y="1245230"/>
            <a:ext cx="7434572" cy="1978005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NOT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blipFill>
                <a:blip r:embed="rId11"/>
                <a:stretch>
                  <a:fillRect l="-3390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/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/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9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CB162-FEA6-4FCD-A15A-8932E2A8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314883"/>
            <a:ext cx="4262229" cy="1848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Funções não-lineares: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  <a:blipFill>
                <a:blip r:embed="rId10"/>
                <a:stretch>
                  <a:fillRect l="-1694" t="-3061" b="-224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/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/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/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5C2576C7-E962-4FF5-B0F3-F0EA73021C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858" y="1423016"/>
            <a:ext cx="3687118" cy="1739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/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blipFill>
                <a:blip r:embed="rId16"/>
                <a:stretch>
                  <a:fillRect l="-2632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/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/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=[ 10   −20   −20 ]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blipFill>
                <a:blip r:embed="rId18"/>
                <a:stretch>
                  <a:fillRect l="-2523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C154856-F5D8-46A9-90C0-EF7648D3C153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139952" y="434983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Será que agora estamos prontos para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XNOR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  <a:endPara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89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09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10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Grerrosadient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Checking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Verificando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legitimidade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Back Propagation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Inicialização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dos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Parâmetros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primeiro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treinamento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Resumo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Geral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Pipeline de um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treinamento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90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4ABBF4-E7EC-4954-97F4-7A285B11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0" y="1057309"/>
            <a:ext cx="8403360" cy="19230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932518-0240-4FB4-8BBA-51B6F83F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1" y="2980395"/>
            <a:ext cx="3024336" cy="189202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F960133-7A27-47FB-8A52-941740C88EAB}"/>
              </a:ext>
            </a:extLst>
          </p:cNvPr>
          <p:cNvSpPr/>
          <p:nvPr/>
        </p:nvSpPr>
        <p:spPr>
          <a:xfrm>
            <a:off x="539552" y="3098291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/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ipse 9">
            <a:extLst>
              <a:ext uri="{FF2B5EF4-FFF2-40B4-BE49-F238E27FC236}">
                <a16:creationId xmlns:a16="http://schemas.microsoft.com/office/drawing/2014/main" id="{830A5B01-F9F0-4F79-BCE2-26E438179883}"/>
              </a:ext>
            </a:extLst>
          </p:cNvPr>
          <p:cNvSpPr/>
          <p:nvPr/>
        </p:nvSpPr>
        <p:spPr>
          <a:xfrm>
            <a:off x="527700" y="3678533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/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ipse 11">
            <a:extLst>
              <a:ext uri="{FF2B5EF4-FFF2-40B4-BE49-F238E27FC236}">
                <a16:creationId xmlns:a16="http://schemas.microsoft.com/office/drawing/2014/main" id="{7F18CABB-B005-4191-96F9-EF9E2BFCF734}"/>
              </a:ext>
            </a:extLst>
          </p:cNvPr>
          <p:cNvSpPr/>
          <p:nvPr/>
        </p:nvSpPr>
        <p:spPr>
          <a:xfrm>
            <a:off x="510843" y="427941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/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ipse 13">
            <a:extLst>
              <a:ext uri="{FF2B5EF4-FFF2-40B4-BE49-F238E27FC236}">
                <a16:creationId xmlns:a16="http://schemas.microsoft.com/office/drawing/2014/main" id="{07085C45-6137-4C74-884F-19885C06EFF8}"/>
              </a:ext>
            </a:extLst>
          </p:cNvPr>
          <p:cNvSpPr/>
          <p:nvPr/>
        </p:nvSpPr>
        <p:spPr>
          <a:xfrm>
            <a:off x="2170747" y="3434057"/>
            <a:ext cx="43356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/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  <a:blipFill>
                <a:blip r:embed="rId9"/>
                <a:stretch>
                  <a:fillRect r="-33824"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ipse 19">
            <a:extLst>
              <a:ext uri="{FF2B5EF4-FFF2-40B4-BE49-F238E27FC236}">
                <a16:creationId xmlns:a16="http://schemas.microsoft.com/office/drawing/2014/main" id="{4E4886FD-933F-4DC3-94E3-63CE818096AC}"/>
              </a:ext>
            </a:extLst>
          </p:cNvPr>
          <p:cNvSpPr/>
          <p:nvPr/>
        </p:nvSpPr>
        <p:spPr>
          <a:xfrm>
            <a:off x="2153890" y="4034939"/>
            <a:ext cx="433569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/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blipFill>
                <a:blip r:embed="rId10"/>
                <a:stretch>
                  <a:fillRect r="-33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4C182DB-2371-4F16-9C7D-7D24468172C5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973121" y="3314315"/>
            <a:ext cx="1180446" cy="33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B1F841B-B45E-48B9-9FCF-06C974B3D19A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938263" y="3650081"/>
            <a:ext cx="1215304" cy="81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DF81C9DE-5111-43F5-87DF-50771F7BDA9F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968425" y="3650081"/>
            <a:ext cx="1185142" cy="2112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D28F2CB-3250-41B8-BE61-A9F5BE00221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73121" y="3283572"/>
            <a:ext cx="1150607" cy="96762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C687ED9-F0B6-4D39-B912-86812EE88EF1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968425" y="3861354"/>
            <a:ext cx="1155303" cy="3898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A0871CD-C31A-422A-8B60-9A1B6D5A05CB}"/>
              </a:ext>
            </a:extLst>
          </p:cNvPr>
          <p:cNvCxnSpPr>
            <a:cxnSpLocks/>
            <a:stCxn id="13" idx="3"/>
            <a:endCxn id="20" idx="2"/>
          </p:cNvCxnSpPr>
          <p:nvPr/>
        </p:nvCxnSpPr>
        <p:spPr>
          <a:xfrm flipV="1">
            <a:off x="938263" y="4250963"/>
            <a:ext cx="1215627" cy="21311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/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blipFill>
                <a:blip r:embed="rId12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/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/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blipFill>
                <a:blip r:embed="rId14"/>
                <a:stretch>
                  <a:fillRect l="-6944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/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/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blipFill>
                <a:blip r:embed="rId15"/>
                <a:stretch>
                  <a:fillRect l="-4098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/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blipFill>
                <a:blip r:embed="rId16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Elipse 54">
            <a:extLst>
              <a:ext uri="{FF2B5EF4-FFF2-40B4-BE49-F238E27FC236}">
                <a16:creationId xmlns:a16="http://schemas.microsoft.com/office/drawing/2014/main" id="{A0658332-3A73-4353-8A70-E2631F206F5B}"/>
              </a:ext>
            </a:extLst>
          </p:cNvPr>
          <p:cNvSpPr/>
          <p:nvPr/>
        </p:nvSpPr>
        <p:spPr>
          <a:xfrm>
            <a:off x="3308278" y="3691996"/>
            <a:ext cx="433569" cy="43204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/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blipFill>
                <a:blip r:embed="rId17"/>
                <a:stretch>
                  <a:fillRect r="-34328" b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ipse 59">
            <a:extLst>
              <a:ext uri="{FF2B5EF4-FFF2-40B4-BE49-F238E27FC236}">
                <a16:creationId xmlns:a16="http://schemas.microsoft.com/office/drawing/2014/main" id="{5C18E3DE-43A2-4CFE-B91C-05D3EB8391C4}"/>
              </a:ext>
            </a:extLst>
          </p:cNvPr>
          <p:cNvSpPr/>
          <p:nvPr/>
        </p:nvSpPr>
        <p:spPr>
          <a:xfrm>
            <a:off x="2166713" y="284626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/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C61FCCB3-0D69-4B50-AE6C-603CC6458D40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2534291" y="3908020"/>
            <a:ext cx="756807" cy="34318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40F63DAA-99A4-4589-B73E-4140DAB09000}"/>
              </a:ext>
            </a:extLst>
          </p:cNvPr>
          <p:cNvCxnSpPr>
            <a:cxnSpLocks/>
            <a:stCxn id="17" idx="3"/>
            <a:endCxn id="55" idx="2"/>
          </p:cNvCxnSpPr>
          <p:nvPr/>
        </p:nvCxnSpPr>
        <p:spPr>
          <a:xfrm>
            <a:off x="2564130" y="3650081"/>
            <a:ext cx="744148" cy="25793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E274ACED-D20B-4285-8B5D-79675E060806}"/>
              </a:ext>
            </a:extLst>
          </p:cNvPr>
          <p:cNvCxnSpPr>
            <a:cxnSpLocks/>
            <a:stCxn id="61" idx="3"/>
            <a:endCxn id="55" idx="2"/>
          </p:cNvCxnSpPr>
          <p:nvPr/>
        </p:nvCxnSpPr>
        <p:spPr>
          <a:xfrm>
            <a:off x="2600282" y="3054031"/>
            <a:ext cx="707996" cy="85398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/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blipFill>
                <a:blip r:embed="rId19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/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blipFill>
                <a:blip r:embed="rId20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/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blipFill>
                <a:blip r:embed="rId21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270428E5-C9FF-4CFF-89F2-9ED2083CDEED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701661" y="3908020"/>
            <a:ext cx="542948" cy="1838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/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  <a:blipFill>
                <a:blip r:embed="rId2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/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blipFill>
                <a:blip r:embed="rId31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/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blipFill>
                <a:blip r:embed="rId32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/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blipFill>
                <a:blip r:embed="rId33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/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blipFill>
                <a:blip r:embed="rId34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/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blipFill>
                <a:blip r:embed="rId27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/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blipFill>
                <a:blip r:embed="rId35"/>
                <a:stretch>
                  <a:fillRect l="-46875" r="-15625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/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blipFill>
                <a:blip r:embed="rId2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/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blipFill>
                <a:blip r:embed="rId36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/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blipFill>
                <a:blip r:embed="rId37"/>
                <a:stretch>
                  <a:fillRect l="-43750" r="-1875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/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blipFill>
                <a:blip r:embed="rId38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/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blipFill>
                <a:blip r:embed="rId3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/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blipFill>
                <a:blip r:embed="rId40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Imagem 99">
            <a:extLst>
              <a:ext uri="{FF2B5EF4-FFF2-40B4-BE49-F238E27FC236}">
                <a16:creationId xmlns:a16="http://schemas.microsoft.com/office/drawing/2014/main" id="{F6ADC375-705F-4361-B2E8-A46B93B4460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72867" y="218067"/>
            <a:ext cx="1368152" cy="10556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64264AC-E4DF-4F62-B0BE-25182A3B1434}"/>
              </a:ext>
            </a:extLst>
          </p:cNvPr>
          <p:cNvSpPr/>
          <p:nvPr/>
        </p:nvSpPr>
        <p:spPr>
          <a:xfrm>
            <a:off x="7472867" y="123478"/>
            <a:ext cx="1406960" cy="11502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0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0"/>
                            </p:stCondLst>
                            <p:childTnLst>
                              <p:par>
                                <p:cTn id="1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500"/>
                            </p:stCondLst>
                            <p:childTnLst>
                              <p:par>
                                <p:cTn id="20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00"/>
                            </p:stCondLst>
                            <p:childTnLst>
                              <p:par>
                                <p:cTn id="2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4000"/>
                            </p:stCondLst>
                            <p:childTnLst>
                              <p:par>
                                <p:cTn id="2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60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8000"/>
                            </p:stCondLst>
                            <p:childTnLst>
                              <p:par>
                                <p:cTn id="2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7" grpId="0"/>
      <p:bldP spid="20" grpId="0" animBg="1"/>
      <p:bldP spid="22" grpId="0"/>
      <p:bldP spid="46" grpId="0"/>
      <p:bldP spid="47" grpId="0"/>
      <p:bldP spid="48" grpId="0"/>
      <p:bldP spid="49" grpId="0"/>
      <p:bldP spid="50" grpId="0"/>
      <p:bldP spid="51" grpId="0"/>
      <p:bldP spid="55" grpId="0" animBg="1"/>
      <p:bldP spid="56" grpId="0"/>
      <p:bldP spid="60" grpId="0" animBg="1"/>
      <p:bldP spid="61" grpId="0"/>
      <p:bldP spid="80" grpId="0"/>
      <p:bldP spid="81" grpId="0"/>
      <p:bldP spid="82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Resumo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/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=[−30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blipFill>
                <a:blip r:embed="rId2"/>
                <a:stretch>
                  <a:fillRect l="-2444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/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=[10  −20  −20]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blipFill>
                <a:blip r:embed="rId3"/>
                <a:stretch>
                  <a:fillRect l="-2444" t="-6383" r="-1880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/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=[−10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blipFill>
                <a:blip r:embed="rId4"/>
                <a:stretch>
                  <a:fillRect l="-2444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/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→[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/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/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/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blipFill>
                <a:blip r:embed="rId8"/>
                <a:stretch>
                  <a:fillRect l="-5405" t="-3774" b="-245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/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blipFill>
                <a:blip r:embed="rId9"/>
                <a:stretch>
                  <a:fillRect l="-2353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/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blipFill>
                <a:blip r:embed="rId10"/>
                <a:stretch>
                  <a:fillRect l="-2353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764D6A6A-F826-4A7E-9F6B-CC01FFBFC9CC}"/>
              </a:ext>
            </a:extLst>
          </p:cNvPr>
          <p:cNvCxnSpPr>
            <a:stCxn id="59" idx="3"/>
            <a:endCxn id="4" idx="1"/>
          </p:cNvCxnSpPr>
          <p:nvPr/>
        </p:nvCxnSpPr>
        <p:spPr>
          <a:xfrm flipV="1">
            <a:off x="3995936" y="1339537"/>
            <a:ext cx="1080120" cy="1598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84B358A7-F161-4550-A123-02C394B69591}"/>
              </a:ext>
            </a:extLst>
          </p:cNvPr>
          <p:cNvCxnSpPr>
            <a:stCxn id="59" idx="3"/>
            <a:endCxn id="65" idx="1"/>
          </p:cNvCxnSpPr>
          <p:nvPr/>
        </p:nvCxnSpPr>
        <p:spPr>
          <a:xfrm flipV="1">
            <a:off x="3995936" y="1971898"/>
            <a:ext cx="1080120" cy="965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56B29B64-DB13-4618-A91F-A24F5D545847}"/>
              </a:ext>
            </a:extLst>
          </p:cNvPr>
          <p:cNvCxnSpPr>
            <a:stCxn id="59" idx="3"/>
          </p:cNvCxnSpPr>
          <p:nvPr/>
        </p:nvCxnSpPr>
        <p:spPr>
          <a:xfrm>
            <a:off x="3995936" y="2937684"/>
            <a:ext cx="1080120" cy="937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7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7" grpId="0"/>
      <p:bldP spid="58" grpId="0"/>
      <p:bldP spid="59" grpId="0"/>
      <p:bldP spid="4" grpId="0"/>
      <p:bldP spid="65" grpId="0"/>
      <p:bldP spid="66" grpId="0"/>
      <p:bldP spid="67" grpId="0"/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Classificação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Multiclasse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337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1259632" y="1347614"/>
            <a:ext cx="504055" cy="100811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2815147" y="1517809"/>
            <a:ext cx="1065432" cy="83791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769576" y="1423406"/>
            <a:ext cx="1065432" cy="93232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6976414" y="1423406"/>
            <a:ext cx="1123978" cy="92522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A92669-57CC-4D1B-A3BE-324770B1C170}"/>
              </a:ext>
            </a:extLst>
          </p:cNvPr>
          <p:cNvSpPr txBox="1">
            <a:spLocks/>
          </p:cNvSpPr>
          <p:nvPr/>
        </p:nvSpPr>
        <p:spPr>
          <a:xfrm>
            <a:off x="1664275" y="2863695"/>
            <a:ext cx="5311394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Como seria a arquitetura da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Rede Neural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FD6973-13D3-4363-8EC4-8D78C922F9A9}"/>
              </a:ext>
            </a:extLst>
          </p:cNvPr>
          <p:cNvSpPr txBox="1">
            <a:spLocks/>
          </p:cNvSpPr>
          <p:nvPr/>
        </p:nvSpPr>
        <p:spPr>
          <a:xfrm>
            <a:off x="800070" y="245424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Pedestre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D5C1E00-B5CC-4CDB-A1F7-7FB3287FEE55}"/>
              </a:ext>
            </a:extLst>
          </p:cNvPr>
          <p:cNvSpPr txBox="1">
            <a:spLocks/>
          </p:cNvSpPr>
          <p:nvPr/>
        </p:nvSpPr>
        <p:spPr>
          <a:xfrm>
            <a:off x="2636274" y="248566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Carro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57FC0FC-F04F-4CBC-B4AF-09E87B4219DE}"/>
              </a:ext>
            </a:extLst>
          </p:cNvPr>
          <p:cNvSpPr txBox="1">
            <a:spLocks/>
          </p:cNvSpPr>
          <p:nvPr/>
        </p:nvSpPr>
        <p:spPr>
          <a:xfrm>
            <a:off x="4644008" y="2479927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Avião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4EDF2FD-D72D-47B4-9D71-05825AB329BC}"/>
              </a:ext>
            </a:extLst>
          </p:cNvPr>
          <p:cNvSpPr txBox="1">
            <a:spLocks/>
          </p:cNvSpPr>
          <p:nvPr/>
        </p:nvSpPr>
        <p:spPr>
          <a:xfrm>
            <a:off x="6826814" y="2473126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Casa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/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blipFill>
                <a:blip r:embed="rId2"/>
                <a:stretch>
                  <a:fillRect l="-5405" t="-2000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1973355-5058-4E37-B5B2-B9A8B3093FCA}"/>
              </a:ext>
            </a:extLst>
          </p:cNvPr>
          <p:cNvSpPr txBox="1">
            <a:spLocks/>
          </p:cNvSpPr>
          <p:nvPr/>
        </p:nvSpPr>
        <p:spPr>
          <a:xfrm>
            <a:off x="5943697" y="4231847"/>
            <a:ext cx="883117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Dica: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2270536" y="1193819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3131840" y="1264527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325088" y="1231958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5438888" y="1231958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C65F6F-9A66-4307-880A-A292C8FC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11710"/>
            <a:ext cx="6624736" cy="20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6465987" y="1207511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7993766" y="1226325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6449040" y="2427734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7993766" y="2432627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8292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/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/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/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8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017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→…→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207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8DAE58-FA09-411B-95C0-80B19E75AC0C}"/>
              </a:ext>
            </a:extLst>
          </p:cNvPr>
          <p:cNvSpPr txBox="1">
            <a:spLocks/>
          </p:cNvSpPr>
          <p:nvPr/>
        </p:nvSpPr>
        <p:spPr>
          <a:xfrm>
            <a:off x="1763688" y="1779662"/>
            <a:ext cx="5976664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Até o momento, aprendemos muita coisa sobre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entretanto, algo ainda está obscuro:</a:t>
            </a:r>
          </a:p>
          <a:p>
            <a:endParaRPr lang="pt-BR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Como a rede encontra os melhores parâmetros </a:t>
            </a:r>
            <a:r>
              <a:rPr lang="pt-BR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23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Função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Custo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029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ainda aplicada a Classificação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396139-0E91-41DD-92B5-1A75850A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423"/>
            <a:ext cx="2962671" cy="1572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95E6D51-FAEC-465E-A859-BD844E6876D0}"/>
                  </a:ext>
                </a:extLst>
              </p:cNvPr>
              <p:cNvSpPr txBox="1"/>
              <p:nvPr/>
            </p:nvSpPr>
            <p:spPr>
              <a:xfrm>
                <a:off x="4716016" y="1128259"/>
                <a:ext cx="4176464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{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95E6D51-FAEC-465E-A859-BD844E687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128259"/>
                <a:ext cx="4176464" cy="247184"/>
              </a:xfrm>
              <a:prstGeom prst="rect">
                <a:avLst/>
              </a:prstGeom>
              <a:blipFill>
                <a:blip r:embed="rId3"/>
                <a:stretch>
                  <a:fillRect l="-1606" b="-24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9BFACF-B1D1-4154-9CF4-1F22CDFA1C2D}"/>
                  </a:ext>
                </a:extLst>
              </p:cNvPr>
              <p:cNvSpPr txBox="1"/>
              <p:nvPr/>
            </p:nvSpPr>
            <p:spPr>
              <a:xfrm>
                <a:off x="4716016" y="1490768"/>
                <a:ext cx="41764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𝑒𝑚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𝑢𝑚𝑎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𝑛𝑒𝑢𝑟𝑎𝑙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9BFACF-B1D1-4154-9CF4-1F22CDFA1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490768"/>
                <a:ext cx="4176464" cy="215444"/>
              </a:xfrm>
              <a:prstGeom prst="rect">
                <a:avLst/>
              </a:prstGeom>
              <a:blipFill>
                <a:blip r:embed="rId4"/>
                <a:stretch>
                  <a:fillRect l="-1460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D0C2B43-367B-4EA9-8AC6-EF8BB8637150}"/>
                  </a:ext>
                </a:extLst>
              </p:cNvPr>
              <p:cNvSpPr txBox="1"/>
              <p:nvPr/>
            </p:nvSpPr>
            <p:spPr>
              <a:xfrm>
                <a:off x="4716016" y="1845531"/>
                <a:ext cx="41764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𝑒𝑥𝑐𝑒𝑡𝑜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𝑏𝑖𝑎𝑠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D0C2B43-367B-4EA9-8AC6-EF8BB8637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845531"/>
                <a:ext cx="4176464" cy="215444"/>
              </a:xfrm>
              <a:prstGeom prst="rect">
                <a:avLst/>
              </a:prstGeom>
              <a:blipFill>
                <a:blip r:embed="rId5"/>
                <a:stretch>
                  <a:fillRect l="-1168" b="-1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79DEA099-BCE3-468A-B3C3-5A658D99E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860" y="2746962"/>
            <a:ext cx="7380312" cy="222164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09879A3-C4E1-4446-A552-75FA9E3388AD}"/>
              </a:ext>
            </a:extLst>
          </p:cNvPr>
          <p:cNvSpPr/>
          <p:nvPr/>
        </p:nvSpPr>
        <p:spPr>
          <a:xfrm>
            <a:off x="3635896" y="326617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EE63850-869A-4011-B86A-3EE59C3AE492}"/>
              </a:ext>
            </a:extLst>
          </p:cNvPr>
          <p:cNvCxnSpPr>
            <a:cxnSpLocks/>
          </p:cNvCxnSpPr>
          <p:nvPr/>
        </p:nvCxnSpPr>
        <p:spPr>
          <a:xfrm>
            <a:off x="3347864" y="3184342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A2E1F2A-9490-40BF-A879-522D57561920}"/>
              </a:ext>
            </a:extLst>
          </p:cNvPr>
          <p:cNvCxnSpPr>
            <a:cxnSpLocks/>
          </p:cNvCxnSpPr>
          <p:nvPr/>
        </p:nvCxnSpPr>
        <p:spPr>
          <a:xfrm flipV="1">
            <a:off x="3347864" y="3490356"/>
            <a:ext cx="288032" cy="231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ECC043C-90B7-4936-9F50-F93E2E2C368B}"/>
              </a:ext>
            </a:extLst>
          </p:cNvPr>
          <p:cNvCxnSpPr>
            <a:cxnSpLocks/>
          </p:cNvCxnSpPr>
          <p:nvPr/>
        </p:nvCxnSpPr>
        <p:spPr>
          <a:xfrm>
            <a:off x="3347864" y="3466715"/>
            <a:ext cx="2880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3691E62-B58A-467A-82A6-CF23E78E92DA}"/>
                  </a:ext>
                </a:extLst>
              </p:cNvPr>
              <p:cNvSpPr/>
              <p:nvPr/>
            </p:nvSpPr>
            <p:spPr>
              <a:xfrm>
                <a:off x="3683872" y="3688951"/>
                <a:ext cx="888128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3691E62-B58A-467A-82A6-CF23E78E9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72" y="3688951"/>
                <a:ext cx="888128" cy="39703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B40266E-3BA5-46DF-B310-F0EA6D416976}"/>
                  </a:ext>
                </a:extLst>
              </p:cNvPr>
              <p:cNvSpPr/>
              <p:nvPr/>
            </p:nvSpPr>
            <p:spPr>
              <a:xfrm>
                <a:off x="1187624" y="4084077"/>
                <a:ext cx="1314847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B40266E-3BA5-46DF-B310-F0EA6D416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84077"/>
                <a:ext cx="1314847" cy="397032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7AFA573-5F65-4520-804D-5C2A42E5AED5}"/>
                  </a:ext>
                </a:extLst>
              </p:cNvPr>
              <p:cNvSpPr/>
              <p:nvPr/>
            </p:nvSpPr>
            <p:spPr>
              <a:xfrm>
                <a:off x="2528193" y="4426429"/>
                <a:ext cx="1826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7AFA573-5F65-4520-804D-5C2A42E5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93" y="4426429"/>
                <a:ext cx="1826782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7F7B567-5DCF-4CF4-B1D2-4080D56278DF}"/>
                  </a:ext>
                </a:extLst>
              </p:cNvPr>
              <p:cNvSpPr/>
              <p:nvPr/>
            </p:nvSpPr>
            <p:spPr>
              <a:xfrm>
                <a:off x="4716016" y="4089534"/>
                <a:ext cx="1451295" cy="402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7F7B567-5DCF-4CF4-B1D2-4080D5627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089534"/>
                <a:ext cx="1451295" cy="402674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F2CE8F0-96D1-4B05-8F61-2FDF1D6BA2F7}"/>
                  </a:ext>
                </a:extLst>
              </p:cNvPr>
              <p:cNvSpPr/>
              <p:nvPr/>
            </p:nvSpPr>
            <p:spPr>
              <a:xfrm>
                <a:off x="6355682" y="4444259"/>
                <a:ext cx="1867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F2CE8F0-96D1-4B05-8F61-2FDF1D6BA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82" y="4444259"/>
                <a:ext cx="1867434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87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Motivações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para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Aplicação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81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096B84C-746C-4B9E-AC42-89A7AFE28964}"/>
              </a:ext>
            </a:extLst>
          </p:cNvPr>
          <p:cNvSpPr txBox="1">
            <a:spLocks/>
          </p:cNvSpPr>
          <p:nvPr/>
        </p:nvSpPr>
        <p:spPr>
          <a:xfrm>
            <a:off x="683568" y="1197782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466DD39-A3B6-443C-9F0C-7354F7CAEA4A}"/>
                  </a:ext>
                </a:extLst>
              </p:cNvPr>
              <p:cNvSpPr/>
              <p:nvPr/>
            </p:nvSpPr>
            <p:spPr>
              <a:xfrm>
                <a:off x="782901" y="1608333"/>
                <a:ext cx="6194773" cy="704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466DD39-A3B6-443C-9F0C-7354F7CAE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1" y="1608333"/>
                <a:ext cx="6194773" cy="704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B3499AD-E326-4398-83E7-55963CD832CA}"/>
              </a:ext>
            </a:extLst>
          </p:cNvPr>
          <p:cNvSpPr txBox="1">
            <a:spLocks/>
          </p:cNvSpPr>
          <p:nvPr/>
        </p:nvSpPr>
        <p:spPr>
          <a:xfrm>
            <a:off x="749343" y="2909876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Redes Neurais: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/>
              <p:nvPr/>
            </p:nvSpPr>
            <p:spPr>
              <a:xfrm>
                <a:off x="683568" y="3569015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69015"/>
                <a:ext cx="6065827" cy="777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/>
              <p:nvPr/>
            </p:nvSpPr>
            <p:spPr>
              <a:xfrm>
                <a:off x="6516216" y="3591747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591747"/>
                <a:ext cx="2102114" cy="72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6368FAF-A8ED-4C1D-9BAD-030016896AFD}"/>
              </a:ext>
            </a:extLst>
          </p:cNvPr>
          <p:cNvSpPr txBox="1">
            <a:spLocks/>
          </p:cNvSpPr>
          <p:nvPr/>
        </p:nvSpPr>
        <p:spPr>
          <a:xfrm>
            <a:off x="2478111" y="2252314"/>
            <a:ext cx="30243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única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unidade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output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BE08E5F-76F4-417B-BF6C-FCB44ED916BA}"/>
              </a:ext>
            </a:extLst>
          </p:cNvPr>
          <p:cNvSpPr txBox="1">
            <a:spLocks/>
          </p:cNvSpPr>
          <p:nvPr/>
        </p:nvSpPr>
        <p:spPr>
          <a:xfrm>
            <a:off x="6256092" y="1091417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Termo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Regularização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8D12504-8117-4653-BD27-A9B390DAE184}"/>
              </a:ext>
            </a:extLst>
          </p:cNvPr>
          <p:cNvCxnSpPr>
            <a:cxnSpLocks/>
          </p:cNvCxnSpPr>
          <p:nvPr/>
        </p:nvCxnSpPr>
        <p:spPr>
          <a:xfrm>
            <a:off x="2334095" y="2112249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B200BA8E-711F-4730-AB59-929EEDA5A52C}"/>
              </a:ext>
            </a:extLst>
          </p:cNvPr>
          <p:cNvCxnSpPr>
            <a:cxnSpLocks/>
            <a:stCxn id="41" idx="3"/>
            <a:endCxn id="31" idx="2"/>
          </p:cNvCxnSpPr>
          <p:nvPr/>
        </p:nvCxnSpPr>
        <p:spPr>
          <a:xfrm flipV="1">
            <a:off x="6876256" y="1488449"/>
            <a:ext cx="567968" cy="47232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148A6A-1786-472B-98AF-FF91FB4F2503}"/>
              </a:ext>
            </a:extLst>
          </p:cNvPr>
          <p:cNvSpPr/>
          <p:nvPr/>
        </p:nvSpPr>
        <p:spPr>
          <a:xfrm>
            <a:off x="5940152" y="1608333"/>
            <a:ext cx="936104" cy="704873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64783FF-E1D1-443D-ACD7-C3C2A9AB632F}"/>
              </a:ext>
            </a:extLst>
          </p:cNvPr>
          <p:cNvSpPr/>
          <p:nvPr/>
        </p:nvSpPr>
        <p:spPr>
          <a:xfrm>
            <a:off x="2166326" y="1813922"/>
            <a:ext cx="288032" cy="258733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/>
              <p:nvPr/>
            </p:nvSpPr>
            <p:spPr>
              <a:xfrm>
                <a:off x="3736575" y="3073320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575" y="3073320"/>
                <a:ext cx="1166794" cy="333681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/>
              <p:nvPr/>
            </p:nvSpPr>
            <p:spPr>
              <a:xfrm>
                <a:off x="5007776" y="3073320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776" y="3073320"/>
                <a:ext cx="1969898" cy="338041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ângulo 51">
            <a:extLst>
              <a:ext uri="{FF2B5EF4-FFF2-40B4-BE49-F238E27FC236}">
                <a16:creationId xmlns:a16="http://schemas.microsoft.com/office/drawing/2014/main" id="{AF1115C8-8FB4-4E74-9C4C-0E6653D6E05E}"/>
              </a:ext>
            </a:extLst>
          </p:cNvPr>
          <p:cNvSpPr/>
          <p:nvPr/>
        </p:nvSpPr>
        <p:spPr>
          <a:xfrm>
            <a:off x="2051719" y="3628269"/>
            <a:ext cx="570407" cy="685984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966E4DC-9232-49C0-A3CB-710BE471DD4C}"/>
              </a:ext>
            </a:extLst>
          </p:cNvPr>
          <p:cNvSpPr txBox="1">
            <a:spLocks/>
          </p:cNvSpPr>
          <p:nvPr/>
        </p:nvSpPr>
        <p:spPr>
          <a:xfrm>
            <a:off x="2420883" y="4519957"/>
            <a:ext cx="30243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Soma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todas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as K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unidades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de output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2BD388CE-0447-4133-8713-CF42F02A6500}"/>
              </a:ext>
            </a:extLst>
          </p:cNvPr>
          <p:cNvCxnSpPr>
            <a:cxnSpLocks/>
          </p:cNvCxnSpPr>
          <p:nvPr/>
        </p:nvCxnSpPr>
        <p:spPr>
          <a:xfrm>
            <a:off x="2190079" y="4361414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A1AFB7C6-3011-4D14-BD1D-A832AB9B208B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419872" y="4227934"/>
            <a:ext cx="360042" cy="193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C4D3C1D-9739-4C3D-A1BE-2565F612B78A}"/>
              </a:ext>
            </a:extLst>
          </p:cNvPr>
          <p:cNvSpPr txBox="1">
            <a:spLocks/>
          </p:cNvSpPr>
          <p:nvPr/>
        </p:nvSpPr>
        <p:spPr>
          <a:xfrm>
            <a:off x="3779914" y="4223115"/>
            <a:ext cx="1722533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vetores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para K classes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77775E95-D612-4AAC-8326-997E4D83526C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567273" y="4314252"/>
            <a:ext cx="0" cy="2057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9AFDA6CB-5257-4F11-A85A-9DF541549AEC}"/>
                  </a:ext>
                </a:extLst>
              </p:cNvPr>
              <p:cNvSpPr/>
              <p:nvPr/>
            </p:nvSpPr>
            <p:spPr>
              <a:xfrm>
                <a:off x="6747022" y="4528678"/>
                <a:ext cx="1829860" cy="362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smtClean="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9AFDA6CB-5257-4F11-A85A-9DF541549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22" y="4528678"/>
                <a:ext cx="1829860" cy="36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38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9" grpId="0"/>
      <p:bldP spid="30" grpId="0"/>
      <p:bldP spid="31" grpId="0"/>
      <p:bldP spid="41" grpId="0" animBg="1"/>
      <p:bldP spid="47" grpId="0" animBg="1"/>
      <p:bldP spid="50" grpId="0"/>
      <p:bldP spid="51" grpId="0"/>
      <p:bldP spid="52" grpId="0" animBg="1"/>
      <p:bldP spid="53" grpId="0"/>
      <p:bldP spid="59" grpId="0"/>
      <p:bldP spid="6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B3499AD-E326-4398-83E7-55963CD832CA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Redes Neurais: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4986CC-6339-4E18-929D-4592B9D84464}"/>
              </a:ext>
            </a:extLst>
          </p:cNvPr>
          <p:cNvSpPr txBox="1">
            <a:spLocks/>
          </p:cNvSpPr>
          <p:nvPr/>
        </p:nvSpPr>
        <p:spPr>
          <a:xfrm>
            <a:off x="562131" y="2692125"/>
            <a:ext cx="7970309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duplo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adiciona um custo à cada célula na camada de saída;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triplo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adiciona o quadrado de todos os parâmetros individuais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da rede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43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4986CC-6339-4E18-929D-4592B9D84464}"/>
              </a:ext>
            </a:extLst>
          </p:cNvPr>
          <p:cNvSpPr txBox="1">
            <a:spLocks/>
          </p:cNvSpPr>
          <p:nvPr/>
        </p:nvSpPr>
        <p:spPr>
          <a:xfrm>
            <a:off x="2135017" y="1563638"/>
            <a:ext cx="4873965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Como otimizar a função custo?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AC17BA-CB45-4243-BD2F-3830100AE4ED}"/>
              </a:ext>
            </a:extLst>
          </p:cNvPr>
          <p:cNvSpPr txBox="1">
            <a:spLocks/>
          </p:cNvSpPr>
          <p:nvPr/>
        </p:nvSpPr>
        <p:spPr>
          <a:xfrm>
            <a:off x="1907704" y="2620176"/>
            <a:ext cx="6696744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? Derivadas Parciais? Algoritmo diferente?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717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Back Propagation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001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Função Custo: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66C232-A6B8-4C58-B8EA-46C409A9175D}"/>
              </a:ext>
            </a:extLst>
          </p:cNvPr>
          <p:cNvSpPr txBox="1">
            <a:spLocks/>
          </p:cNvSpPr>
          <p:nvPr/>
        </p:nvSpPr>
        <p:spPr>
          <a:xfrm>
            <a:off x="611560" y="3329935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Objetivo: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/>
              <p:nvPr/>
            </p:nvSpPr>
            <p:spPr>
              <a:xfrm>
                <a:off x="1799692" y="3329935"/>
                <a:ext cx="11365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92" y="3329935"/>
                <a:ext cx="113653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B01CA0-0B69-4314-9CE0-F4465DCDB27E}"/>
              </a:ext>
            </a:extLst>
          </p:cNvPr>
          <p:cNvSpPr txBox="1">
            <a:spLocks/>
          </p:cNvSpPr>
          <p:nvPr/>
        </p:nvSpPr>
        <p:spPr>
          <a:xfrm>
            <a:off x="4415809" y="3313827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Necessário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392A5B2-5FF5-4571-9D8F-15789620D558}"/>
                  </a:ext>
                </a:extLst>
              </p:cNvPr>
              <p:cNvSpPr/>
              <p:nvPr/>
            </p:nvSpPr>
            <p:spPr>
              <a:xfrm>
                <a:off x="7000813" y="3318795"/>
                <a:ext cx="71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392A5B2-5FF5-4571-9D8F-15789620D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13" y="3318795"/>
                <a:ext cx="71333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/>
              <p:nvPr/>
            </p:nvSpPr>
            <p:spPr>
              <a:xfrm>
                <a:off x="6948264" y="3854080"/>
                <a:ext cx="127996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854080"/>
                <a:ext cx="1279966" cy="787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CC5219EF-C778-4371-8CF8-09F480EAE5C5}"/>
              </a:ext>
            </a:extLst>
          </p:cNvPr>
          <p:cNvSpPr/>
          <p:nvPr/>
        </p:nvSpPr>
        <p:spPr>
          <a:xfrm>
            <a:off x="3545120" y="3380014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076CC31C-C568-4797-AB99-9115ED64BE94}"/>
                  </a:ext>
                </a:extLst>
              </p:cNvPr>
              <p:cNvSpPr/>
              <p:nvPr/>
            </p:nvSpPr>
            <p:spPr>
              <a:xfrm>
                <a:off x="4415809" y="4009891"/>
                <a:ext cx="2158476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076CC31C-C568-4797-AB99-9115ED64B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809" y="4009891"/>
                <a:ext cx="2158476" cy="476221"/>
              </a:xfrm>
              <a:prstGeom prst="rect">
                <a:avLst/>
              </a:prstGeom>
              <a:blipFill>
                <a:blip r:embed="rId9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0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Função Custo: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66C232-A6B8-4C58-B8EA-46C409A9175D}"/>
              </a:ext>
            </a:extLst>
          </p:cNvPr>
          <p:cNvSpPr txBox="1">
            <a:spLocks/>
          </p:cNvSpPr>
          <p:nvPr/>
        </p:nvSpPr>
        <p:spPr>
          <a:xfrm>
            <a:off x="486500" y="297706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Objetivo: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/>
              <p:nvPr/>
            </p:nvSpPr>
            <p:spPr>
              <a:xfrm>
                <a:off x="1674632" y="2977068"/>
                <a:ext cx="11365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32" y="2977068"/>
                <a:ext cx="113653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B01CA0-0B69-4314-9CE0-F4465DCDB27E}"/>
              </a:ext>
            </a:extLst>
          </p:cNvPr>
          <p:cNvSpPr txBox="1">
            <a:spLocks/>
          </p:cNvSpPr>
          <p:nvPr/>
        </p:nvSpPr>
        <p:spPr>
          <a:xfrm>
            <a:off x="486500" y="3395570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Necessário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/>
              <p:nvPr/>
            </p:nvSpPr>
            <p:spPr>
              <a:xfrm>
                <a:off x="755576" y="3944146"/>
                <a:ext cx="127996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44146"/>
                <a:ext cx="1279966" cy="787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D870ADD-FA97-412D-94A9-AF96EA26819E}"/>
              </a:ext>
            </a:extLst>
          </p:cNvPr>
          <p:cNvSpPr txBox="1">
            <a:spLocks/>
          </p:cNvSpPr>
          <p:nvPr/>
        </p:nvSpPr>
        <p:spPr>
          <a:xfrm>
            <a:off x="3589512" y="2740386"/>
            <a:ext cx="5433826" cy="15841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que usaremos para calcular as derivadas parciais?</a:t>
            </a:r>
          </a:p>
          <a:p>
            <a:pPr marL="285750" indent="-285750" algn="l">
              <a:buFontTx/>
              <a:buChar char="-"/>
            </a:pP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 algn="l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Algum algoritmo de otimização (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fminunc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fmingcg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)?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86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Iniciando o Procedimento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126523"/>
            <a:ext cx="446449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Primeiro passo: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5E901B3-E199-4907-8BC7-F3AAB369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BA22E2C-1972-47FA-A322-9B6DD5F18ECF}"/>
                  </a:ext>
                </a:extLst>
              </p:cNvPr>
              <p:cNvSpPr/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BA22E2C-1972-47FA-A322-9B6DD5F18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3D00B05-3695-4CFA-B9CC-7257B1B31597}"/>
                  </a:ext>
                </a:extLst>
              </p:cNvPr>
              <p:cNvSpPr/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3D00B05-3695-4CFA-B9CC-7257B1B31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1AFE5181-62A4-4845-B2A3-3EC25F1263C2}"/>
                  </a:ext>
                </a:extLst>
              </p:cNvPr>
              <p:cNvSpPr/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1AFE5181-62A4-4845-B2A3-3EC25F126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  <a:blipFill>
                <a:blip r:embed="rId5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F577E46-ADB0-417B-A9B0-4A9C02229B1B}"/>
                  </a:ext>
                </a:extLst>
              </p:cNvPr>
              <p:cNvSpPr/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F577E46-ADB0-417B-A9B0-4A9C02229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684797-1E24-4655-81A9-47849F6E7115}"/>
                  </a:ext>
                </a:extLst>
              </p:cNvPr>
              <p:cNvSpPr/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684797-1E24-4655-81A9-47849F6E7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14D62C49-F9D3-4031-9682-3539AD0F283E}"/>
                  </a:ext>
                </a:extLst>
              </p:cNvPr>
              <p:cNvSpPr/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14D62C49-F9D3-4031-9682-3539AD0F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11667528-0B85-4826-9230-74E0A37EAB6F}"/>
                  </a:ext>
                </a:extLst>
              </p:cNvPr>
              <p:cNvSpPr/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11667528-0B85-4826-9230-74E0A37EA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07567D16-A982-4A53-BCF4-380DD249D5A5}"/>
              </a:ext>
            </a:extLst>
          </p:cNvPr>
          <p:cNvSpPr/>
          <p:nvPr/>
        </p:nvSpPr>
        <p:spPr>
          <a:xfrm>
            <a:off x="688049" y="181345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D2D41E3-5144-4EB4-AF3A-438254B618D8}"/>
              </a:ext>
            </a:extLst>
          </p:cNvPr>
          <p:cNvSpPr/>
          <p:nvPr/>
        </p:nvSpPr>
        <p:spPr>
          <a:xfrm>
            <a:off x="4860032" y="1923679"/>
            <a:ext cx="504056" cy="115212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A35DFD51-26EC-428F-B666-D33C8280B0FF}"/>
              </a:ext>
            </a:extLst>
          </p:cNvPr>
          <p:cNvSpPr/>
          <p:nvPr/>
        </p:nvSpPr>
        <p:spPr>
          <a:xfrm rot="16200000">
            <a:off x="5390169" y="993967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0E3CD02-D618-4E98-8B7C-2C616999FCC4}"/>
              </a:ext>
            </a:extLst>
          </p:cNvPr>
          <p:cNvSpPr/>
          <p:nvPr/>
        </p:nvSpPr>
        <p:spPr>
          <a:xfrm>
            <a:off x="5796136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Curva para a Esquerda 27">
            <a:extLst>
              <a:ext uri="{FF2B5EF4-FFF2-40B4-BE49-F238E27FC236}">
                <a16:creationId xmlns:a16="http://schemas.microsoft.com/office/drawing/2014/main" id="{342037F4-3747-4D74-B5DC-363D8F3FDC55}"/>
              </a:ext>
            </a:extLst>
          </p:cNvPr>
          <p:cNvSpPr/>
          <p:nvPr/>
        </p:nvSpPr>
        <p:spPr>
          <a:xfrm rot="16200000">
            <a:off x="6510341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4D8074-8DB1-465E-8A91-3DE6DEA25B6B}"/>
              </a:ext>
            </a:extLst>
          </p:cNvPr>
          <p:cNvSpPr/>
          <p:nvPr/>
        </p:nvSpPr>
        <p:spPr>
          <a:xfrm>
            <a:off x="6906077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Curva para a Esquerda 29">
            <a:extLst>
              <a:ext uri="{FF2B5EF4-FFF2-40B4-BE49-F238E27FC236}">
                <a16:creationId xmlns:a16="http://schemas.microsoft.com/office/drawing/2014/main" id="{86B4AB3F-5604-46C4-B7E6-1B9D36357F90}"/>
              </a:ext>
            </a:extLst>
          </p:cNvPr>
          <p:cNvSpPr/>
          <p:nvPr/>
        </p:nvSpPr>
        <p:spPr>
          <a:xfrm rot="16200000">
            <a:off x="7630513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9B47DFD-34D7-4655-AB99-7D349CB6DFE5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0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00243 0.0740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7407 L -0.00243 0.1481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14815 L -0.00243 0.2327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3272 L -0.00243 0.2956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9568 L -0.00243 0.378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3787 L -0.00243 0.4487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6" grpId="0" animBg="1"/>
      <p:bldP spid="4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Calculando Derivadas Parciais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126523"/>
            <a:ext cx="446449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Segundo passo: 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5ABE381F-C46F-4998-BB6B-8ACE08D7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27A45B72-43FC-43B7-82DC-9AA2FEBC19FC}"/>
                  </a:ext>
                </a:extLst>
              </p:cNvPr>
              <p:cNvSpPr/>
              <p:nvPr/>
            </p:nvSpPr>
            <p:spPr>
              <a:xfrm>
                <a:off x="550640" y="1707654"/>
                <a:ext cx="3229272" cy="47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erro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do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layer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27A45B72-43FC-43B7-82DC-9AA2FEBC1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0" y="1707654"/>
                <a:ext cx="3229272" cy="47622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8FEEB61B-7AB9-443A-B55F-2348F83C18C8}"/>
                  </a:ext>
                </a:extLst>
              </p:cNvPr>
              <p:cNvSpPr/>
              <p:nvPr/>
            </p:nvSpPr>
            <p:spPr>
              <a:xfrm>
                <a:off x="982688" y="2388988"/>
                <a:ext cx="3589312" cy="47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8FEEB61B-7AB9-443A-B55F-2348F83C1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8" y="2388988"/>
                <a:ext cx="3589312" cy="47622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7ADBEA4A-FBD5-42B4-8CEE-890ADB8A835B}"/>
              </a:ext>
            </a:extLst>
          </p:cNvPr>
          <p:cNvSpPr/>
          <p:nvPr/>
        </p:nvSpPr>
        <p:spPr>
          <a:xfrm>
            <a:off x="605316" y="2520005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Curva para a Esquerda 37">
            <a:extLst>
              <a:ext uri="{FF2B5EF4-FFF2-40B4-BE49-F238E27FC236}">
                <a16:creationId xmlns:a16="http://schemas.microsoft.com/office/drawing/2014/main" id="{1DFA726A-36D1-4EB0-901F-29D9F0D5E62C}"/>
              </a:ext>
            </a:extLst>
          </p:cNvPr>
          <p:cNvSpPr/>
          <p:nvPr/>
        </p:nvSpPr>
        <p:spPr>
          <a:xfrm rot="16200000" flipV="1">
            <a:off x="7278126" y="999537"/>
            <a:ext cx="495299" cy="826896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F553F6D-7693-4DB6-970F-A631D508CCEF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1FF2403-FE67-45F5-A06A-7BD13F84A6BD}"/>
              </a:ext>
            </a:extLst>
          </p:cNvPr>
          <p:cNvSpPr/>
          <p:nvPr/>
        </p:nvSpPr>
        <p:spPr>
          <a:xfrm>
            <a:off x="2843808" y="2388988"/>
            <a:ext cx="1656185" cy="47622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A8172835-6076-4E52-B1C0-57534F76D950}"/>
                  </a:ext>
                </a:extLst>
              </p:cNvPr>
              <p:cNvSpPr/>
              <p:nvPr/>
            </p:nvSpPr>
            <p:spPr>
              <a:xfrm>
                <a:off x="972816" y="3049308"/>
                <a:ext cx="3589312" cy="464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A8172835-6076-4E52-B1C0-57534F76D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16" y="3049308"/>
                <a:ext cx="3589312" cy="464999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tângulo 41">
            <a:extLst>
              <a:ext uri="{FF2B5EF4-FFF2-40B4-BE49-F238E27FC236}">
                <a16:creationId xmlns:a16="http://schemas.microsoft.com/office/drawing/2014/main" id="{14AF7EE9-9114-4A9E-A917-0B76C6FA2056}"/>
              </a:ext>
            </a:extLst>
          </p:cNvPr>
          <p:cNvSpPr/>
          <p:nvPr/>
        </p:nvSpPr>
        <p:spPr>
          <a:xfrm>
            <a:off x="6860298" y="1707653"/>
            <a:ext cx="592021" cy="18178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5C8692A-50F1-4D88-976B-5B7A3E775DB9}"/>
              </a:ext>
            </a:extLst>
          </p:cNvPr>
          <p:cNvSpPr/>
          <p:nvPr/>
        </p:nvSpPr>
        <p:spPr>
          <a:xfrm>
            <a:off x="5754107" y="1662812"/>
            <a:ext cx="592021" cy="18178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Curva para a Esquerda 43">
            <a:extLst>
              <a:ext uri="{FF2B5EF4-FFF2-40B4-BE49-F238E27FC236}">
                <a16:creationId xmlns:a16="http://schemas.microsoft.com/office/drawing/2014/main" id="{C5C579EC-9F05-4BD4-8AF9-246BFD261A50}"/>
              </a:ext>
            </a:extLst>
          </p:cNvPr>
          <p:cNvSpPr/>
          <p:nvPr/>
        </p:nvSpPr>
        <p:spPr>
          <a:xfrm rot="16200000" flipV="1">
            <a:off x="6098478" y="972278"/>
            <a:ext cx="495299" cy="826896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BCD91F51-B9C5-410C-89FB-BB931ABA817E}"/>
                  </a:ext>
                </a:extLst>
              </p:cNvPr>
              <p:cNvSpPr/>
              <p:nvPr/>
            </p:nvSpPr>
            <p:spPr>
              <a:xfrm>
                <a:off x="982688" y="3525528"/>
                <a:ext cx="3589312" cy="470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BCD91F51-B9C5-410C-89FB-BB931ABA8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8" y="3525528"/>
                <a:ext cx="3589312" cy="470065"/>
              </a:xfrm>
              <a:prstGeom prst="rect">
                <a:avLst/>
              </a:prstGeom>
              <a:blipFill>
                <a:blip r:embed="rId6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tângulo 45">
            <a:extLst>
              <a:ext uri="{FF2B5EF4-FFF2-40B4-BE49-F238E27FC236}">
                <a16:creationId xmlns:a16="http://schemas.microsoft.com/office/drawing/2014/main" id="{4726342E-46BA-485D-AEAB-F0C0F6A666DE}"/>
              </a:ext>
            </a:extLst>
          </p:cNvPr>
          <p:cNvSpPr/>
          <p:nvPr/>
        </p:nvSpPr>
        <p:spPr>
          <a:xfrm>
            <a:off x="3059831" y="3049308"/>
            <a:ext cx="936105" cy="96766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2B16D358-3A8C-41A0-9731-0D3FC5CE32C0}"/>
              </a:ext>
            </a:extLst>
          </p:cNvPr>
          <p:cNvSpPr/>
          <p:nvPr/>
        </p:nvSpPr>
        <p:spPr>
          <a:xfrm rot="1756318">
            <a:off x="4171712" y="390988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4A21527-16BC-4441-8250-CC69C080A2C4}"/>
                  </a:ext>
                </a:extLst>
              </p:cNvPr>
              <p:cNvSpPr/>
              <p:nvPr/>
            </p:nvSpPr>
            <p:spPr>
              <a:xfrm>
                <a:off x="4716015" y="3852865"/>
                <a:ext cx="3589312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4A21527-16BC-4441-8250-CC69C080A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5" y="3852865"/>
                <a:ext cx="3589312" cy="410177"/>
              </a:xfrm>
              <a:prstGeom prst="rect">
                <a:avLst/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AF055FD-252C-4B76-9892-0F690F3214A5}"/>
                  </a:ext>
                </a:extLst>
              </p:cNvPr>
              <p:cNvSpPr/>
              <p:nvPr/>
            </p:nvSpPr>
            <p:spPr>
              <a:xfrm>
                <a:off x="4716015" y="4321813"/>
                <a:ext cx="3589312" cy="415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AF055FD-252C-4B76-9892-0F690F321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5" y="4321813"/>
                <a:ext cx="3589312" cy="415242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tângulo 49">
            <a:extLst>
              <a:ext uri="{FF2B5EF4-FFF2-40B4-BE49-F238E27FC236}">
                <a16:creationId xmlns:a16="http://schemas.microsoft.com/office/drawing/2014/main" id="{103EAA74-6F30-45CA-83E7-1DC69EADE712}"/>
              </a:ext>
            </a:extLst>
          </p:cNvPr>
          <p:cNvSpPr/>
          <p:nvPr/>
        </p:nvSpPr>
        <p:spPr>
          <a:xfrm>
            <a:off x="6516216" y="3870073"/>
            <a:ext cx="243360" cy="88309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616BCEF-0FED-4542-A128-57B8E374F093}"/>
              </a:ext>
            </a:extLst>
          </p:cNvPr>
          <p:cNvCxnSpPr>
            <a:stCxn id="50" idx="3"/>
          </p:cNvCxnSpPr>
          <p:nvPr/>
        </p:nvCxnSpPr>
        <p:spPr>
          <a:xfrm>
            <a:off x="6759576" y="4311618"/>
            <a:ext cx="766199" cy="1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17028EC-58EC-4FDE-B317-E5115BA04CFD}"/>
              </a:ext>
            </a:extLst>
          </p:cNvPr>
          <p:cNvSpPr txBox="1">
            <a:spLocks/>
          </p:cNvSpPr>
          <p:nvPr/>
        </p:nvSpPr>
        <p:spPr>
          <a:xfrm>
            <a:off x="7566344" y="4132402"/>
            <a:ext cx="10717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Vetor de 1s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B0CDC764-8CDD-46C2-88A4-151737E6259F}"/>
                  </a:ext>
                </a:extLst>
              </p:cNvPr>
              <p:cNvSpPr/>
              <p:nvPr/>
            </p:nvSpPr>
            <p:spPr>
              <a:xfrm>
                <a:off x="838673" y="4135512"/>
                <a:ext cx="2502415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B0CDC764-8CDD-46C2-88A4-151737E62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73" y="4135512"/>
                <a:ext cx="2502415" cy="787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82716E-6 L -0.00121 0.1296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12963 L -0.00121 0.2274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/>
      <p:bldP spid="36" grpId="0"/>
      <p:bldP spid="37" grpId="0" animBg="1"/>
      <p:bldP spid="37" grpId="1" animBg="1"/>
      <p:bldP spid="37" grpId="2" animBg="1"/>
      <p:bldP spid="38" grpId="0" animBg="1"/>
      <p:bldP spid="39" grpId="0" animBg="1"/>
      <p:bldP spid="40" grpId="0" animBg="1"/>
      <p:bldP spid="40" grpId="1" animBg="1"/>
      <p:bldP spid="41" grpId="0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/>
      <p:bldP spid="50" grpId="0" animBg="1"/>
      <p:bldP spid="51" grpId="0"/>
      <p:bldP spid="5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Calculando Derivadas Parciais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AFA401D-62CC-4225-8050-34105942E376}"/>
                  </a:ext>
                </a:extLst>
              </p:cNvPr>
              <p:cNvSpPr txBox="1"/>
              <p:nvPr/>
            </p:nvSpPr>
            <p:spPr>
              <a:xfrm>
                <a:off x="611560" y="1059582"/>
                <a:ext cx="4176464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{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AFA401D-62CC-4225-8050-34105942E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59582"/>
                <a:ext cx="4176464" cy="247184"/>
              </a:xfrm>
              <a:prstGeom prst="rect">
                <a:avLst/>
              </a:prstGeom>
              <a:blipFill>
                <a:blip r:embed="rId2"/>
                <a:stretch>
                  <a:fillRect l="-1460" b="-2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E86CB51B-1B37-4CAD-B7D4-76FA57DF7295}"/>
                  </a:ext>
                </a:extLst>
              </p:cNvPr>
              <p:cNvSpPr txBox="1"/>
              <p:nvPr/>
            </p:nvSpPr>
            <p:spPr>
              <a:xfrm>
                <a:off x="611560" y="1374383"/>
                <a:ext cx="4176464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Δ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𝑐𝑎𝑑𝑎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E86CB51B-1B37-4CAD-B7D4-76FA57DF7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374383"/>
                <a:ext cx="4176464" cy="298543"/>
              </a:xfrm>
              <a:prstGeom prst="rect">
                <a:avLst/>
              </a:prstGeom>
              <a:blipFill>
                <a:blip r:embed="rId3"/>
                <a:stretch>
                  <a:fillRect l="-1314" t="-2041" b="-204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AC514BE4-FC0C-44E0-80A3-7DBA9545F84C}"/>
                  </a:ext>
                </a:extLst>
              </p:cNvPr>
              <p:cNvSpPr txBox="1"/>
              <p:nvPr/>
            </p:nvSpPr>
            <p:spPr>
              <a:xfrm>
                <a:off x="611208" y="1851670"/>
                <a:ext cx="11524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AC514BE4-FC0C-44E0-80A3-7DBA9545F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1851670"/>
                <a:ext cx="1152480" cy="215444"/>
              </a:xfrm>
              <a:prstGeom prst="rect">
                <a:avLst/>
              </a:prstGeom>
              <a:blipFill>
                <a:blip r:embed="rId4"/>
                <a:stretch>
                  <a:fillRect l="-6878" r="-529" b="-3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E992941-E162-4980-9E93-0EAC2025C8F9}"/>
                  </a:ext>
                </a:extLst>
              </p:cNvPr>
              <p:cNvSpPr txBox="1"/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E992941-E162-4980-9E93-0EAC2025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blipFill>
                <a:blip r:embed="rId5"/>
                <a:stretch>
                  <a:fillRect l="-4762" t="-5405" b="-5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D6B74751-B91D-41A7-B5B6-1A7630D9A57C}"/>
              </a:ext>
            </a:extLst>
          </p:cNvPr>
          <p:cNvSpPr/>
          <p:nvPr/>
        </p:nvSpPr>
        <p:spPr>
          <a:xfrm>
            <a:off x="615832" y="2245858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B37212D-7D28-40C2-BB6A-AB4DCD152647}"/>
                  </a:ext>
                </a:extLst>
              </p:cNvPr>
              <p:cNvSpPr txBox="1"/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𝑃𝑒𝑟𝑓𝑜𝑟𝑚𝑒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𝑝𝑟𝑜𝑝𝑎𝑔𝑎𝑡𝑖𝑜𝑛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 3, …,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B37212D-7D28-40C2-BB6A-AB4DCD15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blipFill>
                <a:blip r:embed="rId6"/>
                <a:stretch>
                  <a:fillRect l="-1693" t="-2703" b="-35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631D225F-6C11-4AB8-881F-3A4C5D08A647}"/>
                  </a:ext>
                </a:extLst>
              </p:cNvPr>
              <p:cNvSpPr txBox="1"/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𝑈𝑡𝑖𝑙𝑖𝑧𝑎𝑛𝑑𝑜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631D225F-6C11-4AB8-881F-3A4C5D08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blipFill>
                <a:blip r:embed="rId7"/>
                <a:stretch>
                  <a:fillRect l="-1692" t="-2703" b="-270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6AB7F56-CA58-4D7F-9ACB-4A39A7E9224A}"/>
                  </a:ext>
                </a:extLst>
              </p:cNvPr>
              <p:cNvSpPr txBox="1"/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𝐶𝑎𝑙𝑐𝑢𝑙𝑎𝑛𝑑𝑜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p>
                        </m:s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  <m:sup/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pt-BR" sz="1400" dirty="0"/>
                  <a:t> </a:t>
                </a: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6AB7F56-CA58-4D7F-9ACB-4A39A7E92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blipFill>
                <a:blip r:embed="rId8"/>
                <a:stretch>
                  <a:fillRect l="-1861"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090EB5E-1E35-4AB5-B1EE-E718DEE63CA5}"/>
                  </a:ext>
                </a:extLst>
              </p:cNvPr>
              <p:cNvSpPr txBox="1"/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090EB5E-1E35-4AB5-B1EE-E718DEE6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blipFill>
                <a:blip r:embed="rId9"/>
                <a:stretch>
                  <a:fillRect l="-1861" t="-4082" b="-18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B1057180-C330-417E-814B-B59C993560FA}"/>
              </a:ext>
            </a:extLst>
          </p:cNvPr>
          <p:cNvSpPr/>
          <p:nvPr/>
        </p:nvSpPr>
        <p:spPr>
          <a:xfrm>
            <a:off x="938529" y="3647083"/>
            <a:ext cx="1905279" cy="36989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7556B05-34FA-47B0-B5FE-BC7B480F727A}"/>
                  </a:ext>
                </a:extLst>
              </p:cNvPr>
              <p:cNvSpPr txBox="1"/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7556B05-34FA-47B0-B5FE-BC7B480F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blipFill>
                <a:blip r:embed="rId10"/>
                <a:stretch>
                  <a:fillRect l="-1861" b="-20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2F2459FE-F787-4E6B-BB9F-52E0B6A40F9C}"/>
                  </a:ext>
                </a:extLst>
              </p:cNvPr>
              <p:cNvSpPr txBox="1"/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2F2459FE-F787-4E6B-BB9F-52E0B6A4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blipFill>
                <a:blip r:embed="rId11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8BC0D027-3637-4C35-9341-971050E72D9B}"/>
                  </a:ext>
                </a:extLst>
              </p:cNvPr>
              <p:cNvSpPr txBox="1"/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8BC0D027-3637-4C35-9341-971050E72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blipFill>
                <a:blip r:embed="rId12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B743F0B-C29E-4AFD-AB1A-389DB1BD5BF1}"/>
              </a:ext>
            </a:extLst>
          </p:cNvPr>
          <p:cNvCxnSpPr/>
          <p:nvPr/>
        </p:nvCxnSpPr>
        <p:spPr>
          <a:xfrm flipV="1">
            <a:off x="4355976" y="4068489"/>
            <a:ext cx="0" cy="80751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1C7FEA2D-11B6-4000-A95C-43FFBADEB74C}"/>
                  </a:ext>
                </a:extLst>
              </p:cNvPr>
              <p:cNvSpPr/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1C7FEA2D-11B6-4000-A95C-43FFBADEB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8F5FCA1-7A2A-49B8-A587-EB6489A96BBC}"/>
              </a:ext>
            </a:extLst>
          </p:cNvPr>
          <p:cNvCxnSpPr/>
          <p:nvPr/>
        </p:nvCxnSpPr>
        <p:spPr>
          <a:xfrm>
            <a:off x="3059832" y="1563638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49870F7-D4D2-4E41-B944-B464CFEF17FA}"/>
              </a:ext>
            </a:extLst>
          </p:cNvPr>
          <p:cNvSpPr txBox="1">
            <a:spLocks/>
          </p:cNvSpPr>
          <p:nvPr/>
        </p:nvSpPr>
        <p:spPr>
          <a:xfrm>
            <a:off x="3572272" y="1343312"/>
            <a:ext cx="3375992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Será utilizado para calcular as derivadas parciais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4D0EF253-C55A-45DE-A77D-1B0E0787CE74}"/>
                  </a:ext>
                </a:extLst>
              </p:cNvPr>
              <p:cNvSpPr/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   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 sz="1400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.∗(1−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4D0EF253-C55A-45DE-A77D-1B0E0787C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  <a:blipFill>
                <a:blip r:embed="rId1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00226 0.0706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7068 L -0.00226 0.1407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14074 L -0.00226 0.2246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2469 L -0.00226 0.2944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9444 L 0.071 0.34784 C 0.08628 0.35957 0.10937 0.36636 0.13316 0.36636 C 0.16059 0.36636 0.18246 0.35957 0.19774 0.34784 L 0.27118 0.29444 " pathEditMode="relative" rAng="0" ptsTypes="AAAAA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9" grpId="0"/>
      <p:bldP spid="30" grpId="0"/>
      <p:bldP spid="31" grpId="0"/>
      <p:bldP spid="32" grpId="0"/>
      <p:bldP spid="33" grpId="0" animBg="1"/>
      <p:bldP spid="53" grpId="0"/>
      <p:bldP spid="54" grpId="0"/>
      <p:bldP spid="55" grpId="0"/>
      <p:bldP spid="6" grpId="0"/>
      <p:bldP spid="20" grpId="0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Resumo até o Momento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C5297D-7B87-482D-B288-F94443631577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7776864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 algoritmo 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é utilizado para minimizar a Função Custo, assim como era feito com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nas regressões Lineares e Logísticas. Para minimizar o custo, o objetivo é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BDB863-0754-4BEF-B447-1A58A0AED3A0}"/>
                  </a:ext>
                </a:extLst>
              </p:cNvPr>
              <p:cNvSpPr/>
              <p:nvPr/>
            </p:nvSpPr>
            <p:spPr>
              <a:xfrm>
                <a:off x="683568" y="2427734"/>
                <a:ext cx="1135760" cy="49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BDB863-0754-4BEF-B447-1A58A0AED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7734"/>
                <a:ext cx="1135760" cy="497700"/>
              </a:xfrm>
              <a:prstGeom prst="rect">
                <a:avLst/>
              </a:prstGeom>
              <a:blipFill>
                <a:blip r:embed="rId2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C9196A94-AB8D-4CBE-A198-127F83BE0935}"/>
                  </a:ext>
                </a:extLst>
              </p:cNvPr>
              <p:cNvSpPr/>
              <p:nvPr/>
            </p:nvSpPr>
            <p:spPr>
              <a:xfrm>
                <a:off x="4182320" y="3213466"/>
                <a:ext cx="127919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C9196A94-AB8D-4CBE-A198-127F83BE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320" y="3213466"/>
                <a:ext cx="1279196" cy="787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653823-AC17-4289-9FC9-EE6CB75D3504}"/>
              </a:ext>
            </a:extLst>
          </p:cNvPr>
          <p:cNvSpPr txBox="1">
            <a:spLocks/>
          </p:cNvSpPr>
          <p:nvPr/>
        </p:nvSpPr>
        <p:spPr>
          <a:xfrm>
            <a:off x="1979712" y="2208532"/>
            <a:ext cx="5684412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Para isso, é necessário calcular as derivadas parciais (Trabalho realizado pelo 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8C0A785-7DFA-4180-9CDD-FF76552B0AD4}"/>
              </a:ext>
            </a:extLst>
          </p:cNvPr>
          <p:cNvSpPr txBox="1">
            <a:spLocks/>
          </p:cNvSpPr>
          <p:nvPr/>
        </p:nvSpPr>
        <p:spPr>
          <a:xfrm>
            <a:off x="5517499" y="389032"/>
            <a:ext cx="1584176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E3B6265-051D-43F5-96DF-23E8B18F837E}"/>
              </a:ext>
            </a:extLst>
          </p:cNvPr>
          <p:cNvSpPr txBox="1">
            <a:spLocks/>
          </p:cNvSpPr>
          <p:nvPr/>
        </p:nvSpPr>
        <p:spPr>
          <a:xfrm>
            <a:off x="1619672" y="2522220"/>
            <a:ext cx="7632848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Carregando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2987824" y="1851670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2987823" y="242773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3851920" y="1851670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3851919" y="242773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2123728" y="1851670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2123727" y="2427734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4716015" y="2116088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2123727" y="1851670"/>
                <a:ext cx="471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7" y="1851670"/>
                <a:ext cx="471989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2123727" y="2427734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7" y="2427734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57297" y="2067694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57297" y="2067694"/>
            <a:ext cx="430526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557296" y="2067694"/>
            <a:ext cx="430528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>
            <a:off x="2557296" y="2643758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3421393" y="2067694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3421393" y="2067694"/>
            <a:ext cx="430526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3421392" y="2067694"/>
            <a:ext cx="430528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421392" y="2643758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4285489" y="2067694"/>
            <a:ext cx="430526" cy="264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4285488" y="2332112"/>
            <a:ext cx="430527" cy="311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eta: para a Direita 65">
            <a:extLst>
              <a:ext uri="{FF2B5EF4-FFF2-40B4-BE49-F238E27FC236}">
                <a16:creationId xmlns:a16="http://schemas.microsoft.com/office/drawing/2014/main" id="{C09AF23E-6B6B-4963-AD8E-6D6CA37AAEBE}"/>
              </a:ext>
            </a:extLst>
          </p:cNvPr>
          <p:cNvSpPr/>
          <p:nvPr/>
        </p:nvSpPr>
        <p:spPr>
          <a:xfrm rot="16200000">
            <a:off x="2179159" y="3085757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Seta: para a Direita 66">
            <a:extLst>
              <a:ext uri="{FF2B5EF4-FFF2-40B4-BE49-F238E27FC236}">
                <a16:creationId xmlns:a16="http://schemas.microsoft.com/office/drawing/2014/main" id="{C0294BC7-FD0F-4472-A39C-AB8E492F4B30}"/>
              </a:ext>
            </a:extLst>
          </p:cNvPr>
          <p:cNvSpPr/>
          <p:nvPr/>
        </p:nvSpPr>
        <p:spPr>
          <a:xfrm rot="16200000">
            <a:off x="3043255" y="3085756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Seta: para a Direita 67">
            <a:extLst>
              <a:ext uri="{FF2B5EF4-FFF2-40B4-BE49-F238E27FC236}">
                <a16:creationId xmlns:a16="http://schemas.microsoft.com/office/drawing/2014/main" id="{44C00EA0-A878-499D-93C4-433167B5BCE6}"/>
              </a:ext>
            </a:extLst>
          </p:cNvPr>
          <p:cNvSpPr/>
          <p:nvPr/>
        </p:nvSpPr>
        <p:spPr>
          <a:xfrm rot="16200000">
            <a:off x="3907351" y="3085755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225E915E-202F-4FF3-9967-A1BC98E49D41}"/>
              </a:ext>
            </a:extLst>
          </p:cNvPr>
          <p:cNvSpPr/>
          <p:nvPr/>
        </p:nvSpPr>
        <p:spPr>
          <a:xfrm rot="16200000">
            <a:off x="4798903" y="2846397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92550077-AA26-42B6-A4C1-AB09199AD422}"/>
              </a:ext>
            </a:extLst>
          </p:cNvPr>
          <p:cNvSpPr txBox="1">
            <a:spLocks/>
          </p:cNvSpPr>
          <p:nvPr/>
        </p:nvSpPr>
        <p:spPr>
          <a:xfrm>
            <a:off x="2159891" y="3430340"/>
            <a:ext cx="2556121" cy="4320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2 unidades de input</a:t>
            </a:r>
            <a:endParaRPr lang="en-US" altLang="ko-KR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9A7A2CB6-091E-4C9E-B92A-709A64E98844}"/>
              </a:ext>
            </a:extLst>
          </p:cNvPr>
          <p:cNvSpPr txBox="1">
            <a:spLocks/>
          </p:cNvSpPr>
          <p:nvPr/>
        </p:nvSpPr>
        <p:spPr>
          <a:xfrm>
            <a:off x="5149581" y="2887483"/>
            <a:ext cx="122413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1 output</a:t>
            </a:r>
            <a:endParaRPr lang="en-US" altLang="ko-KR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2133228" y="1228959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2070336" y="1257988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336" y="1257988"/>
                <a:ext cx="5501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000030" y="1228680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24931" y="1257988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931" y="1257988"/>
                <a:ext cx="5501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3858720" y="1239893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3789029" y="1268643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029" y="1268643"/>
                <a:ext cx="5501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3433599" y="1444704"/>
            <a:ext cx="418321" cy="6229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4292289" y="1455917"/>
            <a:ext cx="423726" cy="8761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566797" y="1444983"/>
            <a:ext cx="421027" cy="62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3433599" y="1444704"/>
            <a:ext cx="418320" cy="1199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566797" y="1444983"/>
            <a:ext cx="421026" cy="1198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 94">
            <a:extLst>
              <a:ext uri="{FF2B5EF4-FFF2-40B4-BE49-F238E27FC236}">
                <a16:creationId xmlns:a16="http://schemas.microsoft.com/office/drawing/2014/main" id="{941D9593-EB14-42FC-A01B-0F90D29ADCA9}"/>
              </a:ext>
            </a:extLst>
          </p:cNvPr>
          <p:cNvSpPr/>
          <p:nvPr/>
        </p:nvSpPr>
        <p:spPr>
          <a:xfrm>
            <a:off x="2070336" y="1156951"/>
            <a:ext cx="2357648" cy="55070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022D2881-5DB1-44CD-9E96-7896B5CE7DB4}"/>
              </a:ext>
            </a:extLst>
          </p:cNvPr>
          <p:cNvSpPr txBox="1">
            <a:spLocks/>
          </p:cNvSpPr>
          <p:nvPr/>
        </p:nvSpPr>
        <p:spPr>
          <a:xfrm>
            <a:off x="4464151" y="1195284"/>
            <a:ext cx="2556121" cy="4320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Unidades bias</a:t>
            </a:r>
            <a:endParaRPr lang="en-US" altLang="ko-KR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0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5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0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/>
      <p:bldP spid="70" grpId="1"/>
      <p:bldP spid="71" grpId="0"/>
      <p:bldP spid="71" grpId="1"/>
      <p:bldP spid="74" grpId="0" animBg="1"/>
      <p:bldP spid="75" grpId="0"/>
      <p:bldP spid="76" grpId="0" animBg="1"/>
      <p:bldP spid="77" grpId="0"/>
      <p:bldP spid="78" grpId="0" animBg="1"/>
      <p:bldP spid="79" grpId="0"/>
      <p:bldP spid="95" grpId="0" animBg="1"/>
      <p:bldP spid="95" grpId="1" animBg="1"/>
      <p:bldP spid="96" grpId="0"/>
      <p:bldP spid="96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Seta: para a Direita 97">
            <a:extLst>
              <a:ext uri="{FF2B5EF4-FFF2-40B4-BE49-F238E27FC236}">
                <a16:creationId xmlns:a16="http://schemas.microsoft.com/office/drawing/2014/main" id="{647550D7-4830-4A70-AEB7-62AC569D44CD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Seta: Curva para Cima 91">
            <a:extLst>
              <a:ext uri="{FF2B5EF4-FFF2-40B4-BE49-F238E27FC236}">
                <a16:creationId xmlns:a16="http://schemas.microsoft.com/office/drawing/2014/main" id="{EA72E2C0-B820-4E96-8D60-87C57C120303}"/>
              </a:ext>
            </a:extLst>
          </p:cNvPr>
          <p:cNvSpPr/>
          <p:nvPr/>
        </p:nvSpPr>
        <p:spPr>
          <a:xfrm>
            <a:off x="2327869" y="3862277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/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  <a:blipFill>
                <a:blip r:embed="rId8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/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Seta: Curva para Cima 100">
            <a:extLst>
              <a:ext uri="{FF2B5EF4-FFF2-40B4-BE49-F238E27FC236}">
                <a16:creationId xmlns:a16="http://schemas.microsoft.com/office/drawing/2014/main" id="{8183EFF8-7BFF-4912-8A22-9BD1DDD3508D}"/>
              </a:ext>
            </a:extLst>
          </p:cNvPr>
          <p:cNvSpPr/>
          <p:nvPr/>
        </p:nvSpPr>
        <p:spPr>
          <a:xfrm>
            <a:off x="4247962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/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  <a:blipFill>
                <a:blip r:embed="rId10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/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Seta: Curva para Cima 103">
            <a:extLst>
              <a:ext uri="{FF2B5EF4-FFF2-40B4-BE49-F238E27FC236}">
                <a16:creationId xmlns:a16="http://schemas.microsoft.com/office/drawing/2014/main" id="{BA78F658-F74E-41F1-A3BB-572E48BBCBAB}"/>
              </a:ext>
            </a:extLst>
          </p:cNvPr>
          <p:cNvSpPr/>
          <p:nvPr/>
        </p:nvSpPr>
        <p:spPr>
          <a:xfrm>
            <a:off x="6063578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/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  <a:blipFill>
                <a:blip r:embed="rId1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Elipse 105">
            <a:extLst>
              <a:ext uri="{FF2B5EF4-FFF2-40B4-BE49-F238E27FC236}">
                <a16:creationId xmlns:a16="http://schemas.microsoft.com/office/drawing/2014/main" id="{9A210F26-19C5-4620-9BD6-1DF8DD57DC45}"/>
              </a:ext>
            </a:extLst>
          </p:cNvPr>
          <p:cNvSpPr/>
          <p:nvPr/>
        </p:nvSpPr>
        <p:spPr>
          <a:xfrm>
            <a:off x="4932038" y="2262810"/>
            <a:ext cx="1368152" cy="601424"/>
          </a:xfrm>
          <a:prstGeom prst="ellipse">
            <a:avLst/>
          </a:prstGeom>
          <a:noFill/>
          <a:ln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F5714289-957A-4E26-8155-5DDF93077B9C}"/>
              </a:ext>
            </a:extLst>
          </p:cNvPr>
          <p:cNvCxnSpPr>
            <a:cxnSpLocks/>
          </p:cNvCxnSpPr>
          <p:nvPr/>
        </p:nvCxnSpPr>
        <p:spPr>
          <a:xfrm>
            <a:off x="4486821" y="1654297"/>
            <a:ext cx="445217" cy="913626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611C39AA-4C9F-4A42-BE12-2272E9D77D70}"/>
              </a:ext>
            </a:extLst>
          </p:cNvPr>
          <p:cNvCxnSpPr>
            <a:cxnSpLocks/>
          </p:cNvCxnSpPr>
          <p:nvPr/>
        </p:nvCxnSpPr>
        <p:spPr>
          <a:xfrm flipV="1">
            <a:off x="4532678" y="2566979"/>
            <a:ext cx="391626" cy="4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1E00C82E-ACF2-448A-9039-2E93E432F57C}"/>
              </a:ext>
            </a:extLst>
          </p:cNvPr>
          <p:cNvCxnSpPr>
            <a:cxnSpLocks/>
          </p:cNvCxnSpPr>
          <p:nvPr/>
        </p:nvCxnSpPr>
        <p:spPr>
          <a:xfrm flipV="1">
            <a:off x="4543626" y="2582045"/>
            <a:ext cx="380009" cy="8815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/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  <a:blipFill>
                <a:blip r:embed="rId1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/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/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Seta: para a Direita 117">
            <a:extLst>
              <a:ext uri="{FF2B5EF4-FFF2-40B4-BE49-F238E27FC236}">
                <a16:creationId xmlns:a16="http://schemas.microsoft.com/office/drawing/2014/main" id="{08D9FA5F-66DB-4E10-B945-3E36AEC78392}"/>
              </a:ext>
            </a:extLst>
          </p:cNvPr>
          <p:cNvSpPr/>
          <p:nvPr/>
        </p:nvSpPr>
        <p:spPr>
          <a:xfrm>
            <a:off x="2595659" y="3726055"/>
            <a:ext cx="4697097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 err="1"/>
              <a:t>Forward</a:t>
            </a:r>
            <a:r>
              <a:rPr lang="pt-BR" b="1" i="1" dirty="0"/>
              <a:t>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  <p:sp>
        <p:nvSpPr>
          <p:cNvPr id="119" name="Seta: para a Direita 118">
            <a:extLst>
              <a:ext uri="{FF2B5EF4-FFF2-40B4-BE49-F238E27FC236}">
                <a16:creationId xmlns:a16="http://schemas.microsoft.com/office/drawing/2014/main" id="{4D3DDF9A-0F29-45AC-B65F-139DA991187E}"/>
              </a:ext>
            </a:extLst>
          </p:cNvPr>
          <p:cNvSpPr/>
          <p:nvPr/>
        </p:nvSpPr>
        <p:spPr>
          <a:xfrm flipH="1">
            <a:off x="2525749" y="3723234"/>
            <a:ext cx="4790844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/>
              <a:t>Back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335813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 animBg="1"/>
      <p:bldP spid="92" grpId="0" animBg="1"/>
      <p:bldP spid="92" grpId="1" animBg="1"/>
      <p:bldP spid="99" grpId="0"/>
      <p:bldP spid="100" grpId="0"/>
      <p:bldP spid="101" grpId="0" animBg="1"/>
      <p:bldP spid="101" grpId="1" animBg="1"/>
      <p:bldP spid="102" grpId="0"/>
      <p:bldP spid="103" grpId="0"/>
      <p:bldP spid="104" grpId="0" animBg="1"/>
      <p:bldP spid="104" grpId="1" animBg="1"/>
      <p:bldP spid="105" grpId="0"/>
      <p:bldP spid="106" grpId="0" animBg="1"/>
      <p:bldP spid="110" grpId="0"/>
      <p:bldP spid="111" grpId="0"/>
      <p:bldP spid="112" grpId="0"/>
      <p:bldP spid="113" grpId="0"/>
      <p:bldP spid="118" grpId="0" animBg="1"/>
      <p:bldP spid="118" grpId="2" animBg="1"/>
      <p:bldP spid="1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93B8D5-FC93-4871-A2EC-03A602F1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13297"/>
            <a:ext cx="8088076" cy="37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/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/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/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/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/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2FF5CED9-4961-4171-AA29-C30FA9655FB7}"/>
                  </a:ext>
                </a:extLst>
              </p:cNvPr>
              <p:cNvSpPr/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2FF5CED9-4961-4171-AA29-C30FA9655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4B05D0-9420-44E5-BA15-BD520366581C}"/>
                  </a:ext>
                </a:extLst>
              </p:cNvPr>
              <p:cNvSpPr/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4B05D0-9420-44E5-BA15-BD520366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  <a:blipFill>
                <a:blip r:embed="rId1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6C03834C-DF10-4B7D-B828-E42B4116E886}"/>
                  </a:ext>
                </a:extLst>
              </p:cNvPr>
              <p:cNvSpPr/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6C03834C-DF10-4B7D-B828-E42B4116E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D58C0D8B-03D7-48FF-8E6A-9C51CC15C9AE}"/>
                  </a:ext>
                </a:extLst>
              </p:cNvPr>
              <p:cNvSpPr/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D58C0D8B-03D7-48FF-8E6A-9C51CC15C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  <a:blipFill>
                <a:blip r:embed="rId1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DBE284FD-B33F-4512-89D2-9309A408403E}"/>
                  </a:ext>
                </a:extLst>
              </p:cNvPr>
              <p:cNvSpPr/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DBE284FD-B33F-4512-89D2-9309A4084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54ABE08E-4BC7-4348-8A4F-DF71F882B895}"/>
                  </a:ext>
                </a:extLst>
              </p:cNvPr>
              <p:cNvSpPr/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54ABE08E-4BC7-4348-8A4F-DF71F882B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  <a:blipFill>
                <a:blip r:embed="rId18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Elipse 63">
            <a:extLst>
              <a:ext uri="{FF2B5EF4-FFF2-40B4-BE49-F238E27FC236}">
                <a16:creationId xmlns:a16="http://schemas.microsoft.com/office/drawing/2014/main" id="{BE0886B4-6BB0-41E3-92B7-C351840B0E50}"/>
              </a:ext>
            </a:extLst>
          </p:cNvPr>
          <p:cNvSpPr/>
          <p:nvPr/>
        </p:nvSpPr>
        <p:spPr>
          <a:xfrm>
            <a:off x="3189963" y="3147814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9B00A946-2D81-4E79-9E0C-40ACFECEFB07}"/>
              </a:ext>
            </a:extLst>
          </p:cNvPr>
          <p:cNvCxnSpPr>
            <a:cxnSpLocks/>
          </p:cNvCxnSpPr>
          <p:nvPr/>
        </p:nvCxnSpPr>
        <p:spPr>
          <a:xfrm flipV="1">
            <a:off x="4552028" y="2571188"/>
            <a:ext cx="380009" cy="881547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89FCC47E-2550-453F-A466-2A91C6E7D724}"/>
              </a:ext>
            </a:extLst>
          </p:cNvPr>
          <p:cNvCxnSpPr>
            <a:cxnSpLocks/>
          </p:cNvCxnSpPr>
          <p:nvPr/>
        </p:nvCxnSpPr>
        <p:spPr>
          <a:xfrm>
            <a:off x="4558093" y="3448526"/>
            <a:ext cx="3800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3033D603-8B9C-44F4-938D-C08008400DE5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3033D603-8B9C-44F4-938D-C08008400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217EFF98-E8AE-4F1F-BF76-4B7423040C73}"/>
                  </a:ext>
                </a:extLst>
              </p:cNvPr>
              <p:cNvSpPr/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217EFF98-E8AE-4F1F-BF76-4B7423040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ipse 8">
            <a:extLst>
              <a:ext uri="{FF2B5EF4-FFF2-40B4-BE49-F238E27FC236}">
                <a16:creationId xmlns:a16="http://schemas.microsoft.com/office/drawing/2014/main" id="{76009945-EA88-44CD-9FA9-E74E3493D61A}"/>
              </a:ext>
            </a:extLst>
          </p:cNvPr>
          <p:cNvSpPr/>
          <p:nvPr/>
        </p:nvSpPr>
        <p:spPr>
          <a:xfrm>
            <a:off x="5402426" y="2520115"/>
            <a:ext cx="400586" cy="338169"/>
          </a:xfrm>
          <a:prstGeom prst="ellipse">
            <a:avLst/>
          </a:prstGeom>
          <a:noFill/>
          <a:ln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D552C7B8-AA8B-44BD-A69D-9846D5161395}"/>
              </a:ext>
            </a:extLst>
          </p:cNvPr>
          <p:cNvSpPr/>
          <p:nvPr/>
        </p:nvSpPr>
        <p:spPr>
          <a:xfrm>
            <a:off x="5463207" y="3409792"/>
            <a:ext cx="400586" cy="33816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47BF9FED-815C-4210-BF4A-6B9B1D773864}"/>
                  </a:ext>
                </a:extLst>
              </p:cNvPr>
              <p:cNvSpPr/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47BF9FED-815C-4210-BF4A-6B9B1D773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BC42F1A-E799-471A-8B8C-93FC7E32CF0D}"/>
                  </a:ext>
                </a:extLst>
              </p:cNvPr>
              <p:cNvSpPr/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33CC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0000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BC42F1A-E799-471A-8B8C-93FC7E32C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Elipse 82">
            <a:extLst>
              <a:ext uri="{FF2B5EF4-FFF2-40B4-BE49-F238E27FC236}">
                <a16:creationId xmlns:a16="http://schemas.microsoft.com/office/drawing/2014/main" id="{71014144-59C3-495E-A90E-7A98852FCE0D}"/>
              </a:ext>
            </a:extLst>
          </p:cNvPr>
          <p:cNvSpPr/>
          <p:nvPr/>
        </p:nvSpPr>
        <p:spPr>
          <a:xfrm>
            <a:off x="4928145" y="3140731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B89562A1-E9E0-4B9E-8615-4541FFDE0AD7}"/>
              </a:ext>
            </a:extLst>
          </p:cNvPr>
          <p:cNvCxnSpPr>
            <a:cxnSpLocks/>
          </p:cNvCxnSpPr>
          <p:nvPr/>
        </p:nvCxnSpPr>
        <p:spPr>
          <a:xfrm flipV="1">
            <a:off x="6294083" y="2570093"/>
            <a:ext cx="432050" cy="892481"/>
          </a:xfrm>
          <a:prstGeom prst="straightConnector1">
            <a:avLst/>
          </a:prstGeom>
          <a:ln w="28575">
            <a:solidFill>
              <a:srgbClr val="61FB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D262DB31-4BCD-4C36-9F3F-3A644B336BA3}"/>
                  </a:ext>
                </a:extLst>
              </p:cNvPr>
              <p:cNvSpPr/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D262DB31-4BCD-4C36-9F3F-3A644B336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1E966028-3DCD-4987-9500-FC503CD72810}"/>
                  </a:ext>
                </a:extLst>
              </p:cNvPr>
              <p:cNvSpPr/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b="1">
                              <a:solidFill>
                                <a:srgbClr val="61FB37"/>
                              </a:solidFill>
                            </a:rPr>
                            <m:t>Θ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1E966028-3DCD-4987-9500-FC503CD72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D13218A0-F94E-4AB8-A6B4-2902B855C504}"/>
                  </a:ext>
                </a:extLst>
              </p:cNvPr>
              <p:cNvSpPr/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D13218A0-F94E-4AB8-A6B4-2902B855C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09F0459E-DC38-4900-8BE6-2F9CE12B99AE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E62D374B-4E2F-405B-BE52-BCDAAB219620}"/>
              </a:ext>
            </a:extLst>
          </p:cNvPr>
          <p:cNvSpPr/>
          <p:nvPr/>
        </p:nvSpPr>
        <p:spPr>
          <a:xfrm>
            <a:off x="7198366" y="2535695"/>
            <a:ext cx="400586" cy="338169"/>
          </a:xfrm>
          <a:prstGeom prst="ellipse">
            <a:avLst/>
          </a:prstGeom>
          <a:noFill/>
          <a:ln>
            <a:solidFill>
              <a:srgbClr val="61FB3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8DBF5FB3-10A8-4E73-8FE4-D7A92854C8F2}"/>
                  </a:ext>
                </a:extLst>
              </p:cNvPr>
              <p:cNvSpPr/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8DBF5FB3-10A8-4E73-8FE4-D7A92854C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4BC3F200-84B0-41CB-A2F3-AE2A753CE30F}"/>
                  </a:ext>
                </a:extLst>
              </p:cNvPr>
              <p:cNvSpPr/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4BC3F200-84B0-41CB-A2F3-AE2A753CE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3B92EE74-B134-4C22-A7FB-392100825F85}"/>
              </a:ext>
            </a:extLst>
          </p:cNvPr>
          <p:cNvSpPr/>
          <p:nvPr/>
        </p:nvSpPr>
        <p:spPr>
          <a:xfrm>
            <a:off x="5743453" y="1461319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Sinal de Multiplicação 94">
            <a:extLst>
              <a:ext uri="{FF2B5EF4-FFF2-40B4-BE49-F238E27FC236}">
                <a16:creationId xmlns:a16="http://schemas.microsoft.com/office/drawing/2014/main" id="{3A328A32-BE99-45B0-8315-735B9D54258F}"/>
              </a:ext>
            </a:extLst>
          </p:cNvPr>
          <p:cNvSpPr/>
          <p:nvPr/>
        </p:nvSpPr>
        <p:spPr>
          <a:xfrm>
            <a:off x="3944557" y="1438918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4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-3.88889E-6 0.06235 C -3.88889E-6 0.09013 0.09705 0.12469 0.17605 0.12469 L 0.35226 0.12469 " pathEditMode="relative" rAng="0" ptsTypes="AAAA">
                                      <p:cBhvr>
                                        <p:cTn id="9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623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83951E-6 L -4.16667E-6 0.09907 C -4.16667E-6 0.14321 0.04237 0.19815 0.07709 0.19815 L 0.15417 0.19815 " pathEditMode="relative" rAng="0" ptsTypes="AAAA">
                                      <p:cBhvr>
                                        <p:cTn id="11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99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4" grpId="0" animBg="1"/>
      <p:bldP spid="67" grpId="0"/>
      <p:bldP spid="68" grpId="0"/>
      <p:bldP spid="9" grpId="0" animBg="1"/>
      <p:bldP spid="71" grpId="0" animBg="1"/>
      <p:bldP spid="72" grpId="0"/>
      <p:bldP spid="72" grpId="1"/>
      <p:bldP spid="73" grpId="0"/>
      <p:bldP spid="83" grpId="0" animBg="1"/>
      <p:bldP spid="85" grpId="0"/>
      <p:bldP spid="86" grpId="0"/>
      <p:bldP spid="87" grpId="0"/>
      <p:bldP spid="87" grpId="1"/>
      <p:bldP spid="91" grpId="0" animBg="1"/>
      <p:bldP spid="93" grpId="0"/>
      <p:bldP spid="94" grpId="0"/>
      <p:bldP spid="18" grpId="0" animBg="1"/>
      <p:bldP spid="9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Considerações sobre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D023A9D-8344-49A2-A6B0-C784C7F57CDE}"/>
                  </a:ext>
                </a:extLst>
              </p:cNvPr>
              <p:cNvSpPr/>
              <p:nvPr/>
            </p:nvSpPr>
            <p:spPr>
              <a:xfrm>
                <a:off x="683568" y="1347614"/>
                <a:ext cx="6768752" cy="47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D023A9D-8344-49A2-A6B0-C784C7F57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347614"/>
                <a:ext cx="6768752" cy="476221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4046F48A-002F-4D4B-9BDF-34694980DA8B}"/>
                  </a:ext>
                </a:extLst>
              </p:cNvPr>
              <p:cNvSpPr/>
              <p:nvPr/>
            </p:nvSpPr>
            <p:spPr>
              <a:xfrm>
                <a:off x="680884" y="1995686"/>
                <a:ext cx="4755212" cy="791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𝑜𝑛𝑑𝑒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4046F48A-002F-4D4B-9BDF-34694980D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" y="1995686"/>
                <a:ext cx="4755212" cy="791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04ADCB53-62B0-455D-857A-5EBEDC6AE987}"/>
                  </a:ext>
                </a:extLst>
              </p:cNvPr>
              <p:cNvSpPr/>
              <p:nvPr/>
            </p:nvSpPr>
            <p:spPr>
              <a:xfrm>
                <a:off x="680884" y="2781913"/>
                <a:ext cx="6267380" cy="421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l-GR"/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04ADCB53-62B0-455D-857A-5EBEDC6AE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" y="2781913"/>
                <a:ext cx="6267380" cy="421975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6DC51B4-5EA1-4DDE-A612-3432778C1A71}"/>
              </a:ext>
            </a:extLst>
          </p:cNvPr>
          <p:cNvSpPr txBox="1">
            <a:spLocks/>
          </p:cNvSpPr>
          <p:nvPr/>
        </p:nvSpPr>
        <p:spPr>
          <a:xfrm>
            <a:off x="755576" y="3731849"/>
            <a:ext cx="720080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800" i="1" dirty="0">
                <a:latin typeface="Calibri" panose="020F0502020204030204" pitchFamily="34" charset="0"/>
                <a:cs typeface="Calibri" panose="020F0502020204030204" pitchFamily="34" charset="0"/>
              </a:rPr>
              <a:t>Alterações no output da função através de alterações nos parâmetros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D6FA64F-9F24-4D94-9C2C-4752D976A649}"/>
              </a:ext>
            </a:extLst>
          </p:cNvPr>
          <p:cNvSpPr/>
          <p:nvPr/>
        </p:nvSpPr>
        <p:spPr>
          <a:xfrm>
            <a:off x="755576" y="3867894"/>
            <a:ext cx="6696744" cy="504056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BE79FFC-B0A8-4383-8D30-7541A271F49F}"/>
              </a:ext>
            </a:extLst>
          </p:cNvPr>
          <p:cNvSpPr/>
          <p:nvPr/>
        </p:nvSpPr>
        <p:spPr>
          <a:xfrm>
            <a:off x="2483768" y="2806586"/>
            <a:ext cx="936104" cy="397302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7F672B2A-60F8-4776-A745-FE7D99EF3F90}"/>
              </a:ext>
            </a:extLst>
          </p:cNvPr>
          <p:cNvSpPr/>
          <p:nvPr/>
        </p:nvSpPr>
        <p:spPr>
          <a:xfrm>
            <a:off x="4932040" y="2799579"/>
            <a:ext cx="936104" cy="397302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FA14553B-E7A9-4057-873F-41C27DCBBEEA}"/>
              </a:ext>
            </a:extLst>
          </p:cNvPr>
          <p:cNvSpPr/>
          <p:nvPr/>
        </p:nvSpPr>
        <p:spPr>
          <a:xfrm>
            <a:off x="1546156" y="2365146"/>
            <a:ext cx="361548" cy="397302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9" grpId="0"/>
      <p:bldP spid="2" grpId="0" animBg="1"/>
      <p:bldP spid="70" grpId="0" animBg="1"/>
      <p:bldP spid="92" grpId="0" animBg="1"/>
      <p:bldP spid="9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2438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Vetorizando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Matriz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de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Parâmetros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506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Como era feito na Regressão Logística/Linear?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65FE5B-67D9-4687-90E7-D3E95427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1347614"/>
            <a:ext cx="7044613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3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Diferenças para 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460F641-9CD4-416B-AA30-AE60CC6D4F08}"/>
              </a:ext>
            </a:extLst>
          </p:cNvPr>
          <p:cNvSpPr txBox="1">
            <a:spLocks/>
          </p:cNvSpPr>
          <p:nvPr/>
        </p:nvSpPr>
        <p:spPr>
          <a:xfrm>
            <a:off x="539552" y="1012935"/>
            <a:ext cx="860100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conjunto de parâmetros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agora, é representado por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matrizes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e não mais por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vetores.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/>
              <p:nvPr/>
            </p:nvSpPr>
            <p:spPr>
              <a:xfrm>
                <a:off x="558240" y="1797790"/>
                <a:ext cx="62673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0" y="1797790"/>
                <a:ext cx="626738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/>
              <p:nvPr/>
            </p:nvSpPr>
            <p:spPr>
              <a:xfrm>
                <a:off x="558240" y="2181216"/>
                <a:ext cx="626738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/>
                          <m:t>Θ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/>
                          <m:t>Θ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/>
                          <m:t>Θ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𝑚𝑎𝑡𝑟𝑖𝑧𝑒𝑠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0" y="2181216"/>
                <a:ext cx="6267380" cy="380810"/>
              </a:xfrm>
              <a:prstGeom prst="rect">
                <a:avLst/>
              </a:prstGeom>
              <a:blipFill>
                <a:blip r:embed="rId3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C933B75-ABA9-44EE-ACAE-C7536A7CFDD8}"/>
                  </a:ext>
                </a:extLst>
              </p:cNvPr>
              <p:cNvSpPr/>
              <p:nvPr/>
            </p:nvSpPr>
            <p:spPr>
              <a:xfrm>
                <a:off x="572736" y="2574796"/>
                <a:ext cx="8247736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𝑔𝑟𝑎𝑑𝑖𝑒𝑛𝑡𝑒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𝑚𝑎𝑡𝑟𝑖𝑧𝑒𝑠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𝐵𝑎𝑐𝑘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𝑃𝑟𝑜𝑝𝑎𝑔𝑎𝑡𝑖𝑜𝑛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C933B75-ABA9-44EE-ACAE-C7536A7CF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6" y="2574796"/>
                <a:ext cx="8247736" cy="380810"/>
              </a:xfrm>
              <a:prstGeom prst="rect">
                <a:avLst/>
              </a:prstGeom>
              <a:blipFill>
                <a:blip r:embed="rId4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2F596C-56A1-4828-A748-DCEE0D8F0C93}"/>
              </a:ext>
            </a:extLst>
          </p:cNvPr>
          <p:cNvSpPr txBox="1">
            <a:spLocks/>
          </p:cNvSpPr>
          <p:nvPr/>
        </p:nvSpPr>
        <p:spPr>
          <a:xfrm>
            <a:off x="576164" y="3147814"/>
            <a:ext cx="4499892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 ideia é transformar essas matrizes em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vetores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5060BD-EB92-4808-A042-B3F1829F1389}"/>
              </a:ext>
            </a:extLst>
          </p:cNvPr>
          <p:cNvSpPr txBox="1">
            <a:spLocks/>
          </p:cNvSpPr>
          <p:nvPr/>
        </p:nvSpPr>
        <p:spPr>
          <a:xfrm>
            <a:off x="572736" y="3990583"/>
            <a:ext cx="745222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Objetivos: </a:t>
            </a:r>
          </a:p>
          <a:p>
            <a:pPr marL="285750" indent="-285750" algn="just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Passar corretamente o argumento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initial_theta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à função de otimização</a:t>
            </a:r>
          </a:p>
          <a:p>
            <a:pPr marL="285750" indent="-285750" algn="just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Retornar o gradiente e o conjunto ótimo de parâmetros</a:t>
            </a:r>
          </a:p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/>
              <p:nvPr/>
            </p:nvSpPr>
            <p:spPr>
              <a:xfrm>
                <a:off x="611560" y="1275606"/>
                <a:ext cx="62673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75606"/>
                <a:ext cx="6267380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/>
              <p:nvPr/>
            </p:nvSpPr>
            <p:spPr>
              <a:xfrm>
                <a:off x="601709" y="1717204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1×11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9" y="1717204"/>
                <a:ext cx="6267380" cy="387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6F02CFB0-7613-45EC-BA0E-94935F5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992652"/>
            <a:ext cx="2836912" cy="1551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65D239-CD4C-411A-99C1-9059640C5C1E}"/>
                  </a:ext>
                </a:extLst>
              </p:cNvPr>
              <p:cNvSpPr/>
              <p:nvPr/>
            </p:nvSpPr>
            <p:spPr>
              <a:xfrm>
                <a:off x="611560" y="2111423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1×11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65D239-CD4C-411A-99C1-9059640C5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11423"/>
                <a:ext cx="6267380" cy="387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189C03DC-007E-4E04-8C1C-2EAA7F63C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2664709"/>
            <a:ext cx="5087802" cy="193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EF3DC6-60C0-4B89-9E9B-E708A89D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50196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1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blipFill>
                <a:blip r:embed="rId2"/>
                <a:stretch>
                  <a:fillRect l="-1261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AB98525-C345-470A-AF7E-50B67DB8E7FF}"/>
              </a:ext>
            </a:extLst>
          </p:cNvPr>
          <p:cNvSpPr txBox="1">
            <a:spLocks/>
          </p:cNvSpPr>
          <p:nvPr/>
        </p:nvSpPr>
        <p:spPr>
          <a:xfrm>
            <a:off x="4932040" y="691936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Aprendizado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Supervisionado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6BA8BE5-1919-46CD-91CE-A0F3BC0C4183}"/>
              </a:ext>
            </a:extLst>
          </p:cNvPr>
          <p:cNvSpPr txBox="1">
            <a:spLocks/>
          </p:cNvSpPr>
          <p:nvPr/>
        </p:nvSpPr>
        <p:spPr>
          <a:xfrm>
            <a:off x="4932040" y="1162144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Classificação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Binária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  <a:blipFill>
                <a:blip r:embed="rId4"/>
                <a:stretch>
                  <a:fillRect l="-1087" t="-14894" b="-361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91696E45-2751-403A-94B7-B4E1441D5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156" y="2099421"/>
            <a:ext cx="240914" cy="282129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25F453-51F6-440B-92C4-ECD8B7558DAD}"/>
              </a:ext>
            </a:extLst>
          </p:cNvPr>
          <p:cNvSpPr txBox="1">
            <a:spLocks/>
          </p:cNvSpPr>
          <p:nvPr/>
        </p:nvSpPr>
        <p:spPr>
          <a:xfrm>
            <a:off x="4932040" y="2093518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Outputs        e 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63D959-DD82-4240-B1D3-2EA45F9D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2127125"/>
            <a:ext cx="283566" cy="233363"/>
          </a:xfrm>
          <a:prstGeom prst="rect">
            <a:avLst/>
          </a:prstGeom>
        </p:spPr>
      </p:pic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7933F2CE-3811-4492-BDE6-6427EAFF62EE}"/>
              </a:ext>
            </a:extLst>
          </p:cNvPr>
          <p:cNvSpPr/>
          <p:nvPr/>
        </p:nvSpPr>
        <p:spPr>
          <a:xfrm>
            <a:off x="4360508" y="73931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6C0D1B66-9995-45AE-8739-F895C1CC569C}"/>
              </a:ext>
            </a:extLst>
          </p:cNvPr>
          <p:cNvSpPr/>
          <p:nvPr/>
        </p:nvSpPr>
        <p:spPr>
          <a:xfrm>
            <a:off x="4365070" y="1201921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4DEB748C-74EF-460B-8EA3-79442EE69FB6}"/>
              </a:ext>
            </a:extLst>
          </p:cNvPr>
          <p:cNvSpPr/>
          <p:nvPr/>
        </p:nvSpPr>
        <p:spPr>
          <a:xfrm>
            <a:off x="4365069" y="1664523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EBD4ADC4-849F-4A48-8148-3D484EDF04C5}"/>
              </a:ext>
            </a:extLst>
          </p:cNvPr>
          <p:cNvSpPr/>
          <p:nvPr/>
        </p:nvSpPr>
        <p:spPr>
          <a:xfrm>
            <a:off x="4360508" y="2127125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641324" y="3040731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Funciona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bem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poucas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  <a:blipFill>
                <a:blip r:embed="rId7"/>
                <a:stretch>
                  <a:fillRect l="-1284" r="-3081" b="-1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6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B9ED11-62F6-4BFF-AAB4-51C76540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99605"/>
            <a:ext cx="6048672" cy="38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43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B9ED11-62F6-4BFF-AAB4-51C76540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99605"/>
            <a:ext cx="6048672" cy="38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15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Sequência de Cálculos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/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𝐶𝑜𝑛h𝑒𝑐𝑒𝑛𝑑𝑜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𝑝𝑎𝑟𝑎𝑚𝑒𝑡𝑟𝑜𝑠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𝑖𝑛𝑖𝑐𝑖𝑎𝑖𝑠</m:t>
                          </m:r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/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/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𝑎𝑝𝑙𝑖𝑐𝑎𝑟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𝒇𝒎𝒊𝒏𝒖𝒏𝒄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(@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𝒐𝒑𝒕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/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𝒋𝑽𝒂𝒍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𝒈𝒓𝒂𝒅𝒊𝒆𝒏𝒕𝑽𝒆𝒄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  <a:blipFill>
                <a:blip r:embed="rId5"/>
                <a:stretch>
                  <a:fillRect l="-219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/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𝑔𝑒𝑡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𝑟𝑒𝑠h𝑎𝑝𝑒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  <a:blipFill>
                <a:blip r:embed="rId6"/>
                <a:stretch>
                  <a:fillRect l="-353" b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/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𝑏𝑎𝑐𝑘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𝑐𝑜𝑚𝑝𝑢𝑡𝑎𝑟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m:rPr>
                          <m:nor/>
                        </m:rPr>
                        <a:rPr lang="pt-BR" b="0" i="0" smtClean="0"/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  <a:blipFill>
                <a:blip r:embed="rId7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/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𝒈𝒓𝒂𝒅𝒊𝒆𝒏𝒕𝑽𝒆𝒄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52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Sequência de Cálculos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/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𝐶𝑜𝑛h𝑒𝑐𝑒𝑛𝑑𝑜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𝑝𝑎𝑟𝑎𝑚𝑒𝑡𝑟𝑜𝑠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𝑖𝑛𝑖𝑐𝑖𝑎𝑖𝑠</m:t>
                          </m:r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/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/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𝑎𝑝𝑙𝑖𝑐𝑎𝑟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𝒇𝒎𝒊𝒏𝒖𝒏𝒄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(@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𝒐𝒑𝒕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/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𝒋𝑽𝒂𝒍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𝒈𝒓𝒂𝒅𝒊𝒆𝒏𝒕𝑽𝒆𝒄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  <a:blipFill>
                <a:blip r:embed="rId5"/>
                <a:stretch>
                  <a:fillRect l="-219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/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𝑔𝑒𝑡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𝑟𝑒𝑠h𝑎𝑝𝑒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  <a:blipFill>
                <a:blip r:embed="rId6"/>
                <a:stretch>
                  <a:fillRect l="-353" b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/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𝑏𝑎𝑐𝑘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𝑐𝑜𝑚𝑝𝑢𝑡𝑎𝑟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m:rPr>
                          <m:nor/>
                        </m:rPr>
                        <a:rPr lang="pt-BR" b="0" i="0" smtClean="0"/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  <a:blipFill>
                <a:blip r:embed="rId7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/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𝒈𝒓𝒂𝒅𝒊𝒆𝒏𝒕𝑽𝒆𝒄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0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2438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Gradient Checking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70870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Motivação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3518E2-3139-452D-B238-3DA93BB643B1}"/>
              </a:ext>
            </a:extLst>
          </p:cNvPr>
          <p:cNvSpPr txBox="1">
            <a:spLocks/>
          </p:cNvSpPr>
          <p:nvPr/>
        </p:nvSpPr>
        <p:spPr>
          <a:xfrm>
            <a:off x="683568" y="1563638"/>
            <a:ext cx="860100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 algoritmo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pode possuir alguns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bugs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em sua implementação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garantir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sua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correta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utilização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, é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utilizado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procedimento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conhecido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21E13F8-6ACB-410B-A72A-57AB59DA5DAB}"/>
              </a:ext>
            </a:extLst>
          </p:cNvPr>
          <p:cNvSpPr txBox="1">
            <a:spLocks/>
          </p:cNvSpPr>
          <p:nvPr/>
        </p:nvSpPr>
        <p:spPr>
          <a:xfrm>
            <a:off x="3059832" y="2579479"/>
            <a:ext cx="3240360" cy="6480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endParaRPr lang="en-US" altLang="ko-KR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Estimando Gradientes Numericamente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72B914-873C-44AC-8C32-7DC23B36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07654"/>
            <a:ext cx="5436096" cy="195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1A953E7-2185-45B2-BF90-7451B02AC54D}"/>
                  </a:ext>
                </a:extLst>
              </p:cNvPr>
              <p:cNvSpPr/>
              <p:nvPr/>
            </p:nvSpPr>
            <p:spPr>
              <a:xfrm>
                <a:off x="5760132" y="3507854"/>
                <a:ext cx="3600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1A953E7-2185-45B2-BF90-7451B02AC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132" y="3507854"/>
                <a:ext cx="36004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7181111-5328-4EC0-8385-A955E514A01A}"/>
              </a:ext>
            </a:extLst>
          </p:cNvPr>
          <p:cNvCxnSpPr/>
          <p:nvPr/>
        </p:nvCxnSpPr>
        <p:spPr>
          <a:xfrm flipV="1">
            <a:off x="5580112" y="1894705"/>
            <a:ext cx="720080" cy="7920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9D9F316-9961-4997-87EB-123CD573BD76}"/>
              </a:ext>
            </a:extLst>
          </p:cNvPr>
          <p:cNvCxnSpPr/>
          <p:nvPr/>
        </p:nvCxnSpPr>
        <p:spPr>
          <a:xfrm>
            <a:off x="5940152" y="2290749"/>
            <a:ext cx="0" cy="121710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FA2F261-0B45-4BC1-9546-BA65C8763379}"/>
                  </a:ext>
                </a:extLst>
              </p:cNvPr>
              <p:cNvSpPr/>
              <p:nvPr/>
            </p:nvSpPr>
            <p:spPr>
              <a:xfrm rot="20151192">
                <a:off x="5193845" y="3507852"/>
                <a:ext cx="7560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FA2F261-0B45-4BC1-9546-BA65C8763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1192">
                <a:off x="5193845" y="3507852"/>
                <a:ext cx="75608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F254178-E286-4058-A786-297F4F1E7A1D}"/>
                  </a:ext>
                </a:extLst>
              </p:cNvPr>
              <p:cNvSpPr/>
              <p:nvPr/>
            </p:nvSpPr>
            <p:spPr>
              <a:xfrm rot="20151192">
                <a:off x="5997062" y="3507852"/>
                <a:ext cx="7560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F254178-E286-4058-A786-297F4F1E7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1192">
                <a:off x="5997062" y="3507852"/>
                <a:ext cx="75608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231550F-C826-477C-BA03-6CEAD3FB7F0A}"/>
              </a:ext>
            </a:extLst>
          </p:cNvPr>
          <p:cNvCxnSpPr>
            <a:cxnSpLocks/>
          </p:cNvCxnSpPr>
          <p:nvPr/>
        </p:nvCxnSpPr>
        <p:spPr>
          <a:xfrm flipH="1">
            <a:off x="5561350" y="2787774"/>
            <a:ext cx="10536" cy="72008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4952113-EDAB-4A62-9710-639F7123DA68}"/>
              </a:ext>
            </a:extLst>
          </p:cNvPr>
          <p:cNvCxnSpPr>
            <a:cxnSpLocks/>
          </p:cNvCxnSpPr>
          <p:nvPr/>
        </p:nvCxnSpPr>
        <p:spPr>
          <a:xfrm>
            <a:off x="6300192" y="1995686"/>
            <a:ext cx="0" cy="15121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0C30BC6-0BBB-459C-BDB6-E7D79A4C5F31}"/>
              </a:ext>
            </a:extLst>
          </p:cNvPr>
          <p:cNvCxnSpPr/>
          <p:nvPr/>
        </p:nvCxnSpPr>
        <p:spPr>
          <a:xfrm flipV="1">
            <a:off x="5561350" y="2032419"/>
            <a:ext cx="720080" cy="7920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85A544DA-51A0-4A3A-A9FF-7669BC205DE3}"/>
                  </a:ext>
                </a:extLst>
              </p:cNvPr>
              <p:cNvSpPr/>
              <p:nvPr/>
            </p:nvSpPr>
            <p:spPr>
              <a:xfrm>
                <a:off x="7524328" y="1586928"/>
                <a:ext cx="65814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85A544DA-51A0-4A3A-A9FF-7669BC205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586928"/>
                <a:ext cx="65814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F169113-E08F-4AB2-96B8-44BEB4BE0988}"/>
              </a:ext>
            </a:extLst>
          </p:cNvPr>
          <p:cNvCxnSpPr>
            <a:cxnSpLocks/>
          </p:cNvCxnSpPr>
          <p:nvPr/>
        </p:nvCxnSpPr>
        <p:spPr>
          <a:xfrm flipV="1">
            <a:off x="5561349" y="2841460"/>
            <a:ext cx="73884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48964A3-A6BF-4AA4-83F8-30B0BC052647}"/>
              </a:ext>
            </a:extLst>
          </p:cNvPr>
          <p:cNvCxnSpPr>
            <a:cxnSpLocks/>
          </p:cNvCxnSpPr>
          <p:nvPr/>
        </p:nvCxnSpPr>
        <p:spPr>
          <a:xfrm>
            <a:off x="6300192" y="2028145"/>
            <a:ext cx="0" cy="8133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6AB81C0-AF62-43E9-8EF1-B982A05840D8}"/>
                  </a:ext>
                </a:extLst>
              </p:cNvPr>
              <p:cNvSpPr/>
              <p:nvPr/>
            </p:nvSpPr>
            <p:spPr>
              <a:xfrm>
                <a:off x="5980155" y="1404097"/>
                <a:ext cx="92982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6AB81C0-AF62-43E9-8EF1-B982A0584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155" y="1404097"/>
                <a:ext cx="929823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F22435-BC0F-44C7-BAC0-706C521C5BA2}"/>
                  </a:ext>
                </a:extLst>
              </p:cNvPr>
              <p:cNvSpPr/>
              <p:nvPr/>
            </p:nvSpPr>
            <p:spPr>
              <a:xfrm>
                <a:off x="4666143" y="2447873"/>
                <a:ext cx="92982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F22435-BC0F-44C7-BAC0-706C521C5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3" y="2447873"/>
                <a:ext cx="929823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BF1D8D8A-E86F-4BCE-8FC6-3FDD774787C0}"/>
                  </a:ext>
                </a:extLst>
              </p:cNvPr>
              <p:cNvSpPr/>
              <p:nvPr/>
            </p:nvSpPr>
            <p:spPr>
              <a:xfrm>
                <a:off x="6383304" y="2209960"/>
                <a:ext cx="171707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BF1D8D8A-E86F-4BCE-8FC6-3FDD77478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04" y="2209960"/>
                <a:ext cx="1717079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7DEDE860-2B0E-448C-A6DB-72C38830BF85}"/>
                  </a:ext>
                </a:extLst>
              </p:cNvPr>
              <p:cNvSpPr/>
              <p:nvPr/>
            </p:nvSpPr>
            <p:spPr>
              <a:xfrm>
                <a:off x="5754720" y="2836461"/>
                <a:ext cx="628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7DEDE860-2B0E-448C-A6DB-72C38830B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720" y="2836461"/>
                <a:ext cx="62858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2A27EB5A-82ED-4A1C-B8EF-F20F486904EF}"/>
              </a:ext>
            </a:extLst>
          </p:cNvPr>
          <p:cNvCxnSpPr/>
          <p:nvPr/>
        </p:nvCxnSpPr>
        <p:spPr>
          <a:xfrm flipH="1">
            <a:off x="6300192" y="1707654"/>
            <a:ext cx="7491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FD81F90F-ABD5-4BA5-BC63-CF27B353F5E1}"/>
              </a:ext>
            </a:extLst>
          </p:cNvPr>
          <p:cNvCxnSpPr>
            <a:cxnSpLocks/>
          </p:cNvCxnSpPr>
          <p:nvPr/>
        </p:nvCxnSpPr>
        <p:spPr>
          <a:xfrm>
            <a:off x="5256907" y="2751035"/>
            <a:ext cx="245093" cy="7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A7128B97-0AC3-4462-8C4D-D154BB6EF3C2}"/>
                  </a:ext>
                </a:extLst>
              </p:cNvPr>
              <p:cNvSpPr/>
              <p:nvPr/>
            </p:nvSpPr>
            <p:spPr>
              <a:xfrm>
                <a:off x="463800" y="3961312"/>
                <a:ext cx="4593437" cy="798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𝑎𝑝𝑝𝑟𝑜𝑥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A7128B97-0AC3-4462-8C4D-D154BB6EF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00" y="3961312"/>
                <a:ext cx="4593437" cy="7986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835B7B03-6EB0-44D5-8279-8E71F631E586}"/>
                  </a:ext>
                </a:extLst>
              </p:cNvPr>
              <p:cNvSpPr/>
              <p:nvPr/>
            </p:nvSpPr>
            <p:spPr>
              <a:xfrm>
                <a:off x="6445066" y="4150220"/>
                <a:ext cx="1148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835B7B03-6EB0-44D5-8279-8E71F631E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66" y="4150220"/>
                <a:ext cx="114890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3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26" grpId="0"/>
      <p:bldP spid="27" grpId="0"/>
      <p:bldP spid="28" grpId="0"/>
      <p:bldP spid="29" grpId="0"/>
      <p:bldP spid="36" grpId="0"/>
      <p:bldP spid="3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Lembrando da Vetorização dos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835B7B03-6EB0-44D5-8279-8E71F631E586}"/>
                  </a:ext>
                </a:extLst>
              </p:cNvPr>
              <p:cNvSpPr/>
              <p:nvPr/>
            </p:nvSpPr>
            <p:spPr>
              <a:xfrm>
                <a:off x="611560" y="1194067"/>
                <a:ext cx="625511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𝑣𝑒𝑡𝑜𝑟𝑒𝑠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𝑟𝑒𝑡𝑖𝑟𝑎𝑑𝑜𝑠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𝑚𝑎𝑡𝑟𝑖𝑧𝑒𝑠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835B7B03-6EB0-44D5-8279-8E71F631E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4067"/>
                <a:ext cx="6255110" cy="3879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047B1873-9D78-4152-905D-E534A847C355}"/>
                  </a:ext>
                </a:extLst>
              </p:cNvPr>
              <p:cNvSpPr/>
              <p:nvPr/>
            </p:nvSpPr>
            <p:spPr>
              <a:xfrm>
                <a:off x="611560" y="1663533"/>
                <a:ext cx="26346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047B1873-9D78-4152-905D-E534A847C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63533"/>
                <a:ext cx="263463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80420E1-0671-4A2F-97B5-B59B6C749129}"/>
                  </a:ext>
                </a:extLst>
              </p:cNvPr>
              <p:cNvSpPr/>
              <p:nvPr/>
            </p:nvSpPr>
            <p:spPr>
              <a:xfrm>
                <a:off x="611560" y="2195942"/>
                <a:ext cx="6051528" cy="675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80420E1-0671-4A2F-97B5-B59B6C749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95942"/>
                <a:ext cx="6051528" cy="675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90FFA7C2-7B4E-46F3-88DE-83D24EE7EC2B}"/>
                  </a:ext>
                </a:extLst>
              </p:cNvPr>
              <p:cNvSpPr/>
              <p:nvPr/>
            </p:nvSpPr>
            <p:spPr>
              <a:xfrm>
                <a:off x="611560" y="2864951"/>
                <a:ext cx="5936048" cy="675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90FFA7C2-7B4E-46F3-88DE-83D24EE7E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864951"/>
                <a:ext cx="5936048" cy="675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F62F8F07-3A11-489C-8578-851B2AA5EBE4}"/>
                  </a:ext>
                </a:extLst>
              </p:cNvPr>
              <p:cNvSpPr/>
              <p:nvPr/>
            </p:nvSpPr>
            <p:spPr>
              <a:xfrm>
                <a:off x="611560" y="4011910"/>
                <a:ext cx="5936048" cy="675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F62F8F07-3A11-489C-8578-851B2AA5E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011910"/>
                <a:ext cx="5936048" cy="675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EADD3899-540F-42A8-8214-AACE68F2651A}"/>
                  </a:ext>
                </a:extLst>
              </p:cNvPr>
              <p:cNvSpPr/>
              <p:nvPr/>
            </p:nvSpPr>
            <p:spPr>
              <a:xfrm>
                <a:off x="755576" y="3553074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EADD3899-540F-42A8-8214-AACE68F26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53074"/>
                <a:ext cx="4219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3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3" grpId="0"/>
      <p:bldP spid="3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Implementação em Código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0BEB72-27F5-4621-AB63-460A313C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75606"/>
            <a:ext cx="7467840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E38C93CC-A58A-4F4F-88D0-C629EE153B3D}"/>
                  </a:ext>
                </a:extLst>
              </p:cNvPr>
              <p:cNvSpPr/>
              <p:nvPr/>
            </p:nvSpPr>
            <p:spPr>
              <a:xfrm>
                <a:off x="1001316" y="4058557"/>
                <a:ext cx="3618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𝐶h𝑒𝑐𝑎𝑟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𝒈𝒓𝒂𝒅𝑨𝒑𝒑𝒓𝒐𝒙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𝑫𝑽𝒆𝒄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E38C93CC-A58A-4F4F-88D0-C629EE153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16" y="4058557"/>
                <a:ext cx="361881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34493183-2DA7-44A0-8DE0-7D6FC77BF6B6}"/>
              </a:ext>
            </a:extLst>
          </p:cNvPr>
          <p:cNvSpPr/>
          <p:nvPr/>
        </p:nvSpPr>
        <p:spPr>
          <a:xfrm>
            <a:off x="971600" y="3939902"/>
            <a:ext cx="3744416" cy="648072"/>
          </a:xfrm>
          <a:prstGeom prst="rect">
            <a:avLst/>
          </a:prstGeom>
          <a:noFill/>
          <a:ln>
            <a:solidFill>
              <a:srgbClr val="32AE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55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Passo a Passo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73946B96-2FFD-4BA6-B807-268F86D2D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987574"/>
                <a:ext cx="8601000" cy="7707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just">
                  <a:buFontTx/>
                  <a:buChar char="-"/>
                </a:pPr>
                <a:r>
                  <a:rPr lang="pt-BR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Back </a:t>
                </a:r>
                <a:r>
                  <a:rPr lang="pt-BR" altLang="ko-KR" sz="16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</a:t>
                </a:r>
                <a:r>
                  <a:rPr lang="pt-BR" altLang="ko-KR" sz="16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DVec</a:t>
                </a:r>
                <a:r>
                  <a:rPr lang="pt-BR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(vetorização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pt-BR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73946B96-2FFD-4BA6-B807-268F86D2D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987574"/>
                <a:ext cx="8601000" cy="770761"/>
              </a:xfrm>
              <a:prstGeom prst="rect">
                <a:avLst/>
              </a:prstGeom>
              <a:blipFill>
                <a:blip r:embed="rId2"/>
                <a:stretch>
                  <a:fillRect l="-3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213DB10-8C2D-4B98-BEA6-122B15EC9C91}"/>
              </a:ext>
            </a:extLst>
          </p:cNvPr>
          <p:cNvSpPr txBox="1">
            <a:spLocks/>
          </p:cNvSpPr>
          <p:nvPr/>
        </p:nvSpPr>
        <p:spPr>
          <a:xfrm>
            <a:off x="673676" y="1563638"/>
            <a:ext cx="7786756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Implementar cálculo numérico do gradiente para calcular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gradApprox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A5CFB2-9F79-4564-AB23-2F020EDCD422}"/>
              </a:ext>
            </a:extLst>
          </p:cNvPr>
          <p:cNvSpPr txBox="1">
            <a:spLocks/>
          </p:cNvSpPr>
          <p:nvPr/>
        </p:nvSpPr>
        <p:spPr>
          <a:xfrm>
            <a:off x="683568" y="1946991"/>
            <a:ext cx="7786756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Verificar se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DVec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gradApprox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possuem valores próximos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932038-3C7D-491B-9166-95FA6C95800A}"/>
              </a:ext>
            </a:extLst>
          </p:cNvPr>
          <p:cNvSpPr txBox="1">
            <a:spLocks/>
          </p:cNvSpPr>
          <p:nvPr/>
        </p:nvSpPr>
        <p:spPr>
          <a:xfrm>
            <a:off x="693460" y="2344840"/>
            <a:ext cx="7786756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Encerrar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e utilizar o 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para o treinamento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5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blipFill>
                <a:blip r:embed="rId2"/>
                <a:stretch>
                  <a:fillRect l="-2314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4064231" y="699542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EB164C-E662-42CE-BD99-205F24517A97}"/>
              </a:ext>
            </a:extLst>
          </p:cNvPr>
          <p:cNvSpPr txBox="1">
            <a:spLocks/>
          </p:cNvSpPr>
          <p:nvPr/>
        </p:nvSpPr>
        <p:spPr>
          <a:xfrm>
            <a:off x="578612" y="2712721"/>
            <a:ext cx="7305755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Problema: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de casas vendidas nos próximos 6 meses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/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blipFill>
                <a:blip r:embed="rId4"/>
                <a:stretch>
                  <a:fillRect l="-2825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/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𝑏𝑒𝑑𝑟𝑜𝑜𝑚𝑠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blipFill>
                <a:blip r:embed="rId5"/>
                <a:stretch>
                  <a:fillRect l="-2825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/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𝑓𝑙𝑜𝑜𝑟𝑠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blipFill>
                <a:blip r:embed="rId6"/>
                <a:stretch>
                  <a:fillRect l="-2825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/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blipFill>
                <a:blip r:embed="rId7"/>
                <a:stretch>
                  <a:fillRect l="-8264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/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blipFill>
                <a:blip r:embed="rId8"/>
                <a:stretch>
                  <a:fillRect l="-2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FFC1EB1-1638-49EA-BD1B-AAD095602C49}"/>
              </a:ext>
            </a:extLst>
          </p:cNvPr>
          <p:cNvSpPr/>
          <p:nvPr/>
        </p:nvSpPr>
        <p:spPr>
          <a:xfrm>
            <a:off x="3107401" y="3482453"/>
            <a:ext cx="1088965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/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blipFill>
                <a:blip r:embed="rId9"/>
                <a:stretch>
                  <a:fillRect l="-201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/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blipFill>
                <a:blip r:embed="rId10"/>
                <a:stretch>
                  <a:fillRect l="-201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AD13BD6-C6D0-4E3B-8CDA-5E49C56B4432}"/>
              </a:ext>
            </a:extLst>
          </p:cNvPr>
          <p:cNvSpPr txBox="1">
            <a:spLocks/>
          </p:cNvSpPr>
          <p:nvPr/>
        </p:nvSpPr>
        <p:spPr>
          <a:xfrm>
            <a:off x="2956918" y="4113737"/>
            <a:ext cx="1389929" cy="15008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Quadratic</a:t>
            </a:r>
            <a:r>
              <a:rPr lang="pt-BR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/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blipFill>
                <a:blip r:embed="rId11"/>
                <a:stretch>
                  <a:fillRect l="-2280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10D2D46-A383-4280-9185-3CE38A251C3D}"/>
              </a:ext>
            </a:extLst>
          </p:cNvPr>
          <p:cNvCxnSpPr>
            <a:cxnSpLocks/>
          </p:cNvCxnSpPr>
          <p:nvPr/>
        </p:nvCxnSpPr>
        <p:spPr>
          <a:xfrm>
            <a:off x="5220072" y="4020470"/>
            <a:ext cx="1026580" cy="268848"/>
          </a:xfrm>
          <a:prstGeom prst="bentConnector3">
            <a:avLst>
              <a:gd name="adj1" fmla="val -1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37338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Inicialização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dos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Parâmetros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707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Valores Iniciais para o Vetor de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88A683-711C-4F6A-B8A1-6D57483B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19622"/>
            <a:ext cx="5465281" cy="208786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D45ABD8-B731-4FC2-B77F-31BD23A04B91}"/>
              </a:ext>
            </a:extLst>
          </p:cNvPr>
          <p:cNvSpPr txBox="1">
            <a:spLocks/>
          </p:cNvSpPr>
          <p:nvPr/>
        </p:nvSpPr>
        <p:spPr>
          <a:xfrm>
            <a:off x="3995936" y="3723878"/>
            <a:ext cx="64807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51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Inicializando tudo em Zero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D99400-30CD-475B-8B27-E608D3D7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3" y="1347614"/>
            <a:ext cx="7912021" cy="1944216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6BB4ABC-BC5C-4401-B0C0-0C72E0E24921}"/>
              </a:ext>
            </a:extLst>
          </p:cNvPr>
          <p:cNvCxnSpPr>
            <a:cxnSpLocks/>
          </p:cNvCxnSpPr>
          <p:nvPr/>
        </p:nvCxnSpPr>
        <p:spPr>
          <a:xfrm>
            <a:off x="1187624" y="1779662"/>
            <a:ext cx="792088" cy="61206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7F31195-A9FA-4199-B8F2-104871FAAD9D}"/>
              </a:ext>
            </a:extLst>
          </p:cNvPr>
          <p:cNvCxnSpPr>
            <a:cxnSpLocks/>
          </p:cNvCxnSpPr>
          <p:nvPr/>
        </p:nvCxnSpPr>
        <p:spPr>
          <a:xfrm>
            <a:off x="1187624" y="1779662"/>
            <a:ext cx="792088" cy="115212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9E39CCF-2513-4BA3-9057-1F48EC844638}"/>
              </a:ext>
            </a:extLst>
          </p:cNvPr>
          <p:cNvCxnSpPr>
            <a:cxnSpLocks/>
          </p:cNvCxnSpPr>
          <p:nvPr/>
        </p:nvCxnSpPr>
        <p:spPr>
          <a:xfrm>
            <a:off x="1187624" y="2391730"/>
            <a:ext cx="7920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7B892CD-DCF7-421A-B1B3-B2A53B4B6B20}"/>
              </a:ext>
            </a:extLst>
          </p:cNvPr>
          <p:cNvCxnSpPr>
            <a:cxnSpLocks/>
          </p:cNvCxnSpPr>
          <p:nvPr/>
        </p:nvCxnSpPr>
        <p:spPr>
          <a:xfrm>
            <a:off x="1259632" y="2391730"/>
            <a:ext cx="720080" cy="540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1D05178B-EEE3-4872-B1EB-9CA6E1C226F5}"/>
              </a:ext>
            </a:extLst>
          </p:cNvPr>
          <p:cNvCxnSpPr>
            <a:cxnSpLocks/>
          </p:cNvCxnSpPr>
          <p:nvPr/>
        </p:nvCxnSpPr>
        <p:spPr>
          <a:xfrm>
            <a:off x="1259632" y="3003798"/>
            <a:ext cx="720080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B8793B5-6D65-4B36-8DC5-850748DE0E4C}"/>
              </a:ext>
            </a:extLst>
          </p:cNvPr>
          <p:cNvCxnSpPr>
            <a:cxnSpLocks/>
          </p:cNvCxnSpPr>
          <p:nvPr/>
        </p:nvCxnSpPr>
        <p:spPr>
          <a:xfrm flipV="1">
            <a:off x="1259632" y="2391730"/>
            <a:ext cx="720080" cy="54006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E3D41D6C-2D09-4880-812C-3E59988EB515}"/>
                  </a:ext>
                </a:extLst>
              </p:cNvPr>
              <p:cNvSpPr/>
              <p:nvPr/>
            </p:nvSpPr>
            <p:spPr>
              <a:xfrm>
                <a:off x="3059832" y="2784539"/>
                <a:ext cx="2709011" cy="438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E3D41D6C-2D09-4880-812C-3E59988EB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784539"/>
                <a:ext cx="2709011" cy="438518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28731668-841A-4AE7-AEFF-963BDD6015B5}"/>
                  </a:ext>
                </a:extLst>
              </p:cNvPr>
              <p:cNvSpPr/>
              <p:nvPr/>
            </p:nvSpPr>
            <p:spPr>
              <a:xfrm>
                <a:off x="634483" y="3452719"/>
                <a:ext cx="4204805" cy="751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28731668-841A-4AE7-AEFF-963BDD601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3" y="3452719"/>
                <a:ext cx="4204805" cy="7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3EF12F2-3770-4755-8EB7-41792D88EE34}"/>
              </a:ext>
            </a:extLst>
          </p:cNvPr>
          <p:cNvSpPr txBox="1">
            <a:spLocks/>
          </p:cNvSpPr>
          <p:nvPr/>
        </p:nvSpPr>
        <p:spPr>
          <a:xfrm>
            <a:off x="565820" y="4292694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Azuis = iguais ; Vermelhos = iguais ; Verdes = iguais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Sinal de Multiplicação 31">
            <a:extLst>
              <a:ext uri="{FF2B5EF4-FFF2-40B4-BE49-F238E27FC236}">
                <a16:creationId xmlns:a16="http://schemas.microsoft.com/office/drawing/2014/main" id="{856F3290-84C4-4F0C-8439-AAE9CC2A0556}"/>
              </a:ext>
            </a:extLst>
          </p:cNvPr>
          <p:cNvSpPr/>
          <p:nvPr/>
        </p:nvSpPr>
        <p:spPr>
          <a:xfrm>
            <a:off x="5499200" y="3452719"/>
            <a:ext cx="1368152" cy="129614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Inicialização Randômica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CE59B0-676C-4DEB-A7B2-71F53C8F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30065"/>
            <a:ext cx="6810124" cy="34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908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37338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Resumo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Geral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11623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34338F4-B663-4575-8522-E58AF10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253369"/>
            <a:ext cx="8244408" cy="123495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39552" y="2545472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Tarefa</a:t>
            </a:r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Escolher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adequada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6D3DEBB5-B377-4CC6-92C3-6DCBC3FE05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941736"/>
                <a:ext cx="4798268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 units: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Dimensões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das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6D3DEBB5-B377-4CC6-92C3-6DCBC3FE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941736"/>
                <a:ext cx="4798268" cy="436061"/>
              </a:xfrm>
              <a:prstGeom prst="rect">
                <a:avLst/>
              </a:prstGeom>
              <a:blipFill>
                <a:blip r:embed="rId3"/>
                <a:stretch>
                  <a:fillRect l="-762" b="-84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DE19FB9-0A1B-4C6A-9E45-5334FA7C0A07}"/>
              </a:ext>
            </a:extLst>
          </p:cNvPr>
          <p:cNvSpPr txBox="1">
            <a:spLocks/>
          </p:cNvSpPr>
          <p:nvPr/>
        </p:nvSpPr>
        <p:spPr>
          <a:xfrm>
            <a:off x="530052" y="3355377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Output units: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Quantidade de classes a serem preditas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9731409-1870-4760-A05F-2EA453E7B13B}"/>
              </a:ext>
            </a:extLst>
          </p:cNvPr>
          <p:cNvSpPr txBox="1">
            <a:spLocks/>
          </p:cNvSpPr>
          <p:nvPr/>
        </p:nvSpPr>
        <p:spPr>
          <a:xfrm>
            <a:off x="513676" y="3729221"/>
            <a:ext cx="7802740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Hidden Layers: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Quanto maior a quantidade, melhor. Porém, maior o custo computacional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2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3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2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44F7A9F-6492-4392-8C7E-76F797ED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8174"/>
            <a:ext cx="5328592" cy="27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04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06EC63C-192E-4175-91F5-C8114577E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A37F3E-AFBB-437C-A89C-803509E13E42}"/>
                  </a:ext>
                </a:extLst>
              </p:cNvPr>
              <p:cNvSpPr/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A37F3E-AFBB-437C-A89C-803509E13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2D99744-6C5F-43BE-B458-78759B151689}"/>
                  </a:ext>
                </a:extLst>
              </p:cNvPr>
              <p:cNvSpPr/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2D99744-6C5F-43BE-B458-78759B151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25FAF452-821D-4DB0-83F9-57810DAFE90F}"/>
                  </a:ext>
                </a:extLst>
              </p:cNvPr>
              <p:cNvSpPr/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25FAF452-821D-4DB0-83F9-57810DAFE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  <a:blipFill>
                <a:blip r:embed="rId8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D4B776-4B5D-47CF-8F38-265BABE47F5D}"/>
                  </a:ext>
                </a:extLst>
              </p:cNvPr>
              <p:cNvSpPr/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D4B776-4B5D-47CF-8F38-265BABE47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AFDC36B-6899-45C6-B117-6E438A85F5EE}"/>
                  </a:ext>
                </a:extLst>
              </p:cNvPr>
              <p:cNvSpPr/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AFDC36B-6899-45C6-B117-6E438A85F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  <a:blipFill>
                <a:blip r:embed="rId10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77A4DD3-F47C-4751-B96A-96865F7433A2}"/>
                  </a:ext>
                </a:extLst>
              </p:cNvPr>
              <p:cNvSpPr/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77A4DD3-F47C-4751-B96A-96865F74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22C4E30-E47E-45A5-8B8E-F9A943AB3121}"/>
                  </a:ext>
                </a:extLst>
              </p:cNvPr>
              <p:cNvSpPr/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22C4E30-E47E-45A5-8B8E-F9A943A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E042FDDC-1CF9-4B6D-948F-545C6942C137}"/>
              </a:ext>
            </a:extLst>
          </p:cNvPr>
          <p:cNvSpPr/>
          <p:nvPr/>
        </p:nvSpPr>
        <p:spPr>
          <a:xfrm>
            <a:off x="688049" y="181345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CBED55F-A5C3-4489-A632-DD762BC8342F}"/>
              </a:ext>
            </a:extLst>
          </p:cNvPr>
          <p:cNvSpPr/>
          <p:nvPr/>
        </p:nvSpPr>
        <p:spPr>
          <a:xfrm>
            <a:off x="4860032" y="1923679"/>
            <a:ext cx="504056" cy="115212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Curva para a Esquerda 25">
            <a:extLst>
              <a:ext uri="{FF2B5EF4-FFF2-40B4-BE49-F238E27FC236}">
                <a16:creationId xmlns:a16="http://schemas.microsoft.com/office/drawing/2014/main" id="{A3D9DA00-3A36-447D-921D-FA6B58611448}"/>
              </a:ext>
            </a:extLst>
          </p:cNvPr>
          <p:cNvSpPr/>
          <p:nvPr/>
        </p:nvSpPr>
        <p:spPr>
          <a:xfrm rot="16200000">
            <a:off x="5390169" y="993967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1B00A76-1A4F-444B-8021-3A8AC38F5A90}"/>
              </a:ext>
            </a:extLst>
          </p:cNvPr>
          <p:cNvSpPr/>
          <p:nvPr/>
        </p:nvSpPr>
        <p:spPr>
          <a:xfrm>
            <a:off x="5796136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Curva para a Esquerda 27">
            <a:extLst>
              <a:ext uri="{FF2B5EF4-FFF2-40B4-BE49-F238E27FC236}">
                <a16:creationId xmlns:a16="http://schemas.microsoft.com/office/drawing/2014/main" id="{C607C64B-8664-4D0F-8432-39ECA825FC6E}"/>
              </a:ext>
            </a:extLst>
          </p:cNvPr>
          <p:cNvSpPr/>
          <p:nvPr/>
        </p:nvSpPr>
        <p:spPr>
          <a:xfrm rot="16200000">
            <a:off x="6510341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6F8A5C0-A5CD-4CCB-AFFC-0457FDB964B8}"/>
              </a:ext>
            </a:extLst>
          </p:cNvPr>
          <p:cNvSpPr/>
          <p:nvPr/>
        </p:nvSpPr>
        <p:spPr>
          <a:xfrm>
            <a:off x="6906077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Curva para a Esquerda 29">
            <a:extLst>
              <a:ext uri="{FF2B5EF4-FFF2-40B4-BE49-F238E27FC236}">
                <a16:creationId xmlns:a16="http://schemas.microsoft.com/office/drawing/2014/main" id="{B9801389-0E41-47D0-BBC2-9E7BEB58952F}"/>
              </a:ext>
            </a:extLst>
          </p:cNvPr>
          <p:cNvSpPr/>
          <p:nvPr/>
        </p:nvSpPr>
        <p:spPr>
          <a:xfrm rot="16200000">
            <a:off x="7630513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21D8324-58BD-4A9C-818E-830351ECA94B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1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35802E-6 L -0.0033 -0.076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00243 0.0740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7407 L -0.00243 0.1481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7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0"/>
                            </p:stCondLst>
                            <p:childTnLst>
                              <p:par>
                                <p:cTn id="80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14815 L -0.00243 0.232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500"/>
                            </p:stCondLst>
                            <p:childTnLst>
                              <p:par>
                                <p:cTn id="9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3272 L -0.00243 0.29568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0"/>
                            </p:stCondLst>
                            <p:childTnLst>
                              <p:par>
                                <p:cTn id="9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3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2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9568 L -0.00243 0.3787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500"/>
                            </p:stCondLst>
                            <p:childTnLst>
                              <p:par>
                                <p:cTn id="113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3787 L -0.00243 0.448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  <p:bldP spid="11" grpId="0"/>
      <p:bldP spid="12" grpId="0"/>
      <p:bldP spid="13" grpId="0"/>
      <p:bldP spid="14" grpId="0"/>
      <p:bldP spid="16" grpId="0"/>
      <p:bldP spid="16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4" grpId="7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2788494-32D5-42F3-A13C-B6651CA6AF64}"/>
              </a:ext>
            </a:extLst>
          </p:cNvPr>
          <p:cNvSpPr/>
          <p:nvPr/>
        </p:nvSpPr>
        <p:spPr>
          <a:xfrm rot="16200000">
            <a:off x="2746355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/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blipFill>
                <a:blip r:embed="rId2"/>
                <a:stretch>
                  <a:fillRect l="-3021" r="-1511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0B73AC66-6103-4E31-96A6-A48FE3856F7F}"/>
              </a:ext>
            </a:extLst>
          </p:cNvPr>
          <p:cNvSpPr/>
          <p:nvPr/>
        </p:nvSpPr>
        <p:spPr>
          <a:xfrm rot="16200000">
            <a:off x="5282631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/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𝑐𝑜𝑚𝑝𝑙𝑒𝑥𝑖𝑑𝑎𝑑𝑒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blipFill>
                <a:blip r:embed="rId3"/>
                <a:stretch>
                  <a:fillRect l="-5438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/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blipFill>
                <a:blip r:embed="rId4"/>
                <a:stretch>
                  <a:fillRect l="-2593" t="-2222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/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170000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blipFill>
                <a:blip r:embed="rId5"/>
                <a:stretch>
                  <a:fillRect l="-2303" t="-2174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/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blipFill>
                <a:blip r:embed="rId6"/>
                <a:stretch>
                  <a:fillRect l="-3704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/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blipFill>
                <a:blip r:embed="rId7"/>
                <a:stretch>
                  <a:fillRect l="-3704" r="-2593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agem 40">
            <a:extLst>
              <a:ext uri="{FF2B5EF4-FFF2-40B4-BE49-F238E27FC236}">
                <a16:creationId xmlns:a16="http://schemas.microsoft.com/office/drawing/2014/main" id="{A42F1252-BD29-4F34-A158-6DAC3D8FBB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3635896" y="1777856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  <p:bldP spid="35" grpId="0"/>
      <p:bldP spid="37" grpId="0"/>
      <p:bldP spid="38" grpId="0"/>
      <p:bldP spid="39" grpId="0"/>
      <p:bldP spid="4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CE5DAAB-2ED3-4F10-8AFF-DBB62B9806AE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CE5DAAB-2ED3-4F10-8AFF-DBB62B980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C21EB727-1386-412D-948C-FEA887C1D21C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C21EB727-1386-412D-948C-FEA887C1D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F12ED1F-4AD3-4F35-B670-36BE7AF56A1E}"/>
              </a:ext>
            </a:extLst>
          </p:cNvPr>
          <p:cNvSpPr txBox="1">
            <a:spLocks/>
          </p:cNvSpPr>
          <p:nvPr/>
        </p:nvSpPr>
        <p:spPr>
          <a:xfrm>
            <a:off x="562131" y="2692125"/>
            <a:ext cx="7970309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duplo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adiciona um custo à cada célula na camada de saída;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triplo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adiciona o quadrado de todos os parâmetros individuais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da rede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5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35802E-6 L 0.00451 -0.153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9" grpId="0"/>
      <p:bldP spid="15" grpId="0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8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0.00451 -0.2663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-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068" y="102434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68" y="1024343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460" t="-2778" b="-18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49A6CC75-0E11-4EA4-9510-BFE2B3507235}"/>
                  </a:ext>
                </a:extLst>
              </p:cNvPr>
              <p:cNvSpPr txBox="1"/>
              <p:nvPr/>
            </p:nvSpPr>
            <p:spPr>
              <a:xfrm>
                <a:off x="611560" y="1522701"/>
                <a:ext cx="4176464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Δ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𝑐𝑎𝑑𝑎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49A6CC75-0E11-4EA4-9510-BFE2B3507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522701"/>
                <a:ext cx="4176464" cy="298543"/>
              </a:xfrm>
              <a:prstGeom prst="rect">
                <a:avLst/>
              </a:prstGeom>
              <a:blipFill>
                <a:blip r:embed="rId3"/>
                <a:stretch>
                  <a:fillRect l="-1314" t="-4082" b="-18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957AD56D-11BE-449A-A938-6A0017B45270}"/>
                  </a:ext>
                </a:extLst>
              </p:cNvPr>
              <p:cNvSpPr txBox="1"/>
              <p:nvPr/>
            </p:nvSpPr>
            <p:spPr>
              <a:xfrm>
                <a:off x="611208" y="1924258"/>
                <a:ext cx="11524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957AD56D-11BE-449A-A938-6A0017B45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1924258"/>
                <a:ext cx="1152480" cy="215444"/>
              </a:xfrm>
              <a:prstGeom prst="rect">
                <a:avLst/>
              </a:prstGeom>
              <a:blipFill>
                <a:blip r:embed="rId4"/>
                <a:stretch>
                  <a:fillRect l="-6878" r="-529" b="-3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CBEE687-438C-4F09-BE96-E65CB59A7742}"/>
                  </a:ext>
                </a:extLst>
              </p:cNvPr>
              <p:cNvSpPr txBox="1"/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CBEE687-438C-4F09-BE96-E65CB59A7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blipFill>
                <a:blip r:embed="rId5"/>
                <a:stretch>
                  <a:fillRect l="-4762" t="-5405" b="-5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eta: para a Direita 79">
            <a:extLst>
              <a:ext uri="{FF2B5EF4-FFF2-40B4-BE49-F238E27FC236}">
                <a16:creationId xmlns:a16="http://schemas.microsoft.com/office/drawing/2014/main" id="{C1F69A1C-9CC5-40BC-B7E0-B13B364DEA36}"/>
              </a:ext>
            </a:extLst>
          </p:cNvPr>
          <p:cNvSpPr/>
          <p:nvPr/>
        </p:nvSpPr>
        <p:spPr>
          <a:xfrm>
            <a:off x="615832" y="2245858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1C60BF34-0604-45CA-8D5B-647A01100B13}"/>
                  </a:ext>
                </a:extLst>
              </p:cNvPr>
              <p:cNvSpPr txBox="1"/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𝑃𝑒𝑟𝑓𝑜𝑟𝑚𝑒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𝑝𝑟𝑜𝑝𝑎𝑔𝑎𝑡𝑖𝑜𝑛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 3, …,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1C60BF34-0604-45CA-8D5B-647A0110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blipFill>
                <a:blip r:embed="rId6"/>
                <a:stretch>
                  <a:fillRect l="-1693" t="-2703" b="-35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D09BD800-8FFD-455B-8B43-FFEF21769E05}"/>
                  </a:ext>
                </a:extLst>
              </p:cNvPr>
              <p:cNvSpPr txBox="1"/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𝑈𝑡𝑖𝑙𝑖𝑧𝑎𝑛𝑑𝑜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D09BD800-8FFD-455B-8B43-FFEF2176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blipFill>
                <a:blip r:embed="rId7"/>
                <a:stretch>
                  <a:fillRect l="-1692" t="-2703" b="-270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F17958FF-F2CC-4AFB-8195-2E7B992BE2B9}"/>
                  </a:ext>
                </a:extLst>
              </p:cNvPr>
              <p:cNvSpPr txBox="1"/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𝐶𝑎𝑙𝑐𝑢𝑙𝑎𝑛𝑑𝑜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p>
                        </m:s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  <m:sup/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pt-BR" sz="1400" dirty="0"/>
                  <a:t> </a:t>
                </a:r>
              </a:p>
            </p:txBody>
          </p:sp>
        </mc:Choice>
        <mc:Fallback xmlns=""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F17958FF-F2CC-4AFB-8195-2E7B992BE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blipFill>
                <a:blip r:embed="rId8"/>
                <a:stretch>
                  <a:fillRect l="-1861"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E4329F58-EC7F-4753-B2BD-B93BCA440412}"/>
                  </a:ext>
                </a:extLst>
              </p:cNvPr>
              <p:cNvSpPr txBox="1"/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E4329F58-EC7F-4753-B2BD-B93BCA440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blipFill>
                <a:blip r:embed="rId9"/>
                <a:stretch>
                  <a:fillRect l="-1861" t="-4082" b="-18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>
            <a:extLst>
              <a:ext uri="{FF2B5EF4-FFF2-40B4-BE49-F238E27FC236}">
                <a16:creationId xmlns:a16="http://schemas.microsoft.com/office/drawing/2014/main" id="{589C5D41-1674-4FD7-AF80-AAC64E3EB19E}"/>
              </a:ext>
            </a:extLst>
          </p:cNvPr>
          <p:cNvSpPr/>
          <p:nvPr/>
        </p:nvSpPr>
        <p:spPr>
          <a:xfrm>
            <a:off x="938529" y="3647083"/>
            <a:ext cx="1905279" cy="36989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A3923279-1EC7-431D-B597-4892BBF837C8}"/>
                  </a:ext>
                </a:extLst>
              </p:cNvPr>
              <p:cNvSpPr txBox="1"/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A3923279-1EC7-431D-B597-4892BBF83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blipFill>
                <a:blip r:embed="rId10"/>
                <a:stretch>
                  <a:fillRect l="-1861" b="-20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822C5484-3C62-4473-B155-CD83876D4763}"/>
                  </a:ext>
                </a:extLst>
              </p:cNvPr>
              <p:cNvSpPr txBox="1"/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822C5484-3C62-4473-B155-CD83876D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blipFill>
                <a:blip r:embed="rId11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AEF13A3D-E460-4A93-8DAB-F80CA3B4DA27}"/>
                  </a:ext>
                </a:extLst>
              </p:cNvPr>
              <p:cNvSpPr txBox="1"/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AEF13A3D-E460-4A93-8DAB-F80CA3B4D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blipFill>
                <a:blip r:embed="rId12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F6A29BA-D815-4600-ACD2-E71FDE7FDFFF}"/>
              </a:ext>
            </a:extLst>
          </p:cNvPr>
          <p:cNvCxnSpPr/>
          <p:nvPr/>
        </p:nvCxnSpPr>
        <p:spPr>
          <a:xfrm flipV="1">
            <a:off x="4355976" y="4068489"/>
            <a:ext cx="0" cy="80751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084D3568-D796-43A3-B82B-56D23191CEE5}"/>
                  </a:ext>
                </a:extLst>
              </p:cNvPr>
              <p:cNvSpPr/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084D3568-D796-43A3-B82B-56D23191C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18BC5443-80FD-4F6B-AB57-A307B149698D}"/>
              </a:ext>
            </a:extLst>
          </p:cNvPr>
          <p:cNvCxnSpPr/>
          <p:nvPr/>
        </p:nvCxnSpPr>
        <p:spPr>
          <a:xfrm>
            <a:off x="3059832" y="171195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>
            <a:extLst>
              <a:ext uri="{FF2B5EF4-FFF2-40B4-BE49-F238E27FC236}">
                <a16:creationId xmlns:a16="http://schemas.microsoft.com/office/drawing/2014/main" id="{9A7EFD94-2150-4B06-85A4-A6BED8E5B722}"/>
              </a:ext>
            </a:extLst>
          </p:cNvPr>
          <p:cNvSpPr txBox="1">
            <a:spLocks/>
          </p:cNvSpPr>
          <p:nvPr/>
        </p:nvSpPr>
        <p:spPr>
          <a:xfrm>
            <a:off x="3572272" y="1491630"/>
            <a:ext cx="3375992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Será utilizado para calcular as derivadas parciais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786B2A6F-6525-40E7-96AE-3935C19DB4B6}"/>
                  </a:ext>
                </a:extLst>
              </p:cNvPr>
              <p:cNvSpPr/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   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 sz="1400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.∗(1−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786B2A6F-6525-40E7-96AE-3935C19DB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  <a:blipFill>
                <a:blip r:embed="rId1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6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00226 0.0706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7068 L -0.00226 0.1407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14074 L -0.00226 0.2246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500"/>
                            </p:stCondLst>
                            <p:childTnLst>
                              <p:par>
                                <p:cTn id="5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2469 L -0.00226 0.2944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500"/>
                            </p:stCondLst>
                            <p:childTnLst>
                              <p:par>
                                <p:cTn id="65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9444 L 0.071 0.34784 C 0.08628 0.35957 0.10937 0.36636 0.13316 0.36636 C 0.16059 0.36636 0.18246 0.35957 0.19774 0.34784 L 0.27118 0.29444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8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9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 animBg="1"/>
      <p:bldP spid="80" grpId="1" animBg="1"/>
      <p:bldP spid="80" grpId="2" animBg="1"/>
      <p:bldP spid="80" grpId="3" animBg="1"/>
      <p:bldP spid="80" grpId="4" animBg="1"/>
      <p:bldP spid="80" grpId="5" animBg="1"/>
      <p:bldP spid="81" grpId="0"/>
      <p:bldP spid="82" grpId="0"/>
      <p:bldP spid="83" grpId="0"/>
      <p:bldP spid="84" grpId="0"/>
      <p:bldP spid="85" grpId="0" animBg="1"/>
      <p:bldP spid="86" grpId="0"/>
      <p:bldP spid="87" grpId="0"/>
      <p:bldP spid="88" grpId="0"/>
      <p:bldP spid="90" grpId="0"/>
      <p:bldP spid="92" grpId="0"/>
      <p:bldP spid="9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BF822B1-CF6C-4609-9B00-A3960B0F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06823"/>
            <a:ext cx="7467840" cy="252028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5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E4E6FDEE-2A36-4871-B9D7-1C399BD88A84}"/>
                  </a:ext>
                </a:extLst>
              </p:cNvPr>
              <p:cNvSpPr/>
              <p:nvPr/>
            </p:nvSpPr>
            <p:spPr>
              <a:xfrm>
                <a:off x="929308" y="4305085"/>
                <a:ext cx="3618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𝐶h𝑒𝑐𝑎𝑟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𝒈𝒓𝒂𝒅𝑨𝒑𝒑𝒓𝒐𝒙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𝑫𝑽𝒆𝒄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E4E6FDEE-2A36-4871-B9D7-1C399BD88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08" y="4305085"/>
                <a:ext cx="3618811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11D6360D-D1BB-4214-9B15-C186AAD282FB}"/>
              </a:ext>
            </a:extLst>
          </p:cNvPr>
          <p:cNvSpPr/>
          <p:nvPr/>
        </p:nvSpPr>
        <p:spPr>
          <a:xfrm>
            <a:off x="899592" y="4186430"/>
            <a:ext cx="3744416" cy="648072"/>
          </a:xfrm>
          <a:prstGeom prst="rect">
            <a:avLst/>
          </a:prstGeom>
          <a:noFill/>
          <a:ln>
            <a:solidFill>
              <a:srgbClr val="32AE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83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0.00625 -0.376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8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BBA052-C664-4E1B-94BE-D2C83EE1D724}"/>
                  </a:ext>
                </a:extLst>
              </p:cNvPr>
              <p:cNvSpPr/>
              <p:nvPr/>
            </p:nvSpPr>
            <p:spPr>
              <a:xfrm>
                <a:off x="2483768" y="2464731"/>
                <a:ext cx="888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sz="2400"/>
                        <m:t>Θ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BBA052-C664-4E1B-94BE-D2C83EE1D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64731"/>
                <a:ext cx="888000" cy="461665"/>
              </a:xfrm>
              <a:prstGeom prst="rect">
                <a:avLst/>
              </a:prstGeom>
              <a:blipFill>
                <a:blip r:embed="rId5"/>
                <a:stretch>
                  <a:fillRect r="-1370" b="-197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rma em L 2">
            <a:extLst>
              <a:ext uri="{FF2B5EF4-FFF2-40B4-BE49-F238E27FC236}">
                <a16:creationId xmlns:a16="http://schemas.microsoft.com/office/drawing/2014/main" id="{53CAE0B9-17D4-4E69-83B0-68F4D4A43D5D}"/>
              </a:ext>
            </a:extLst>
          </p:cNvPr>
          <p:cNvSpPr/>
          <p:nvPr/>
        </p:nvSpPr>
        <p:spPr>
          <a:xfrm rot="19096296">
            <a:off x="3411618" y="2429790"/>
            <a:ext cx="603245" cy="349664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C7E4B92-0E76-410D-B11D-89CD6C56DFCA}"/>
                  </a:ext>
                </a:extLst>
              </p:cNvPr>
              <p:cNvSpPr/>
              <p:nvPr/>
            </p:nvSpPr>
            <p:spPr>
              <a:xfrm>
                <a:off x="4459222" y="2211710"/>
                <a:ext cx="1641924" cy="1019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2400"/>
                                <m:t>Θ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400"/>
                            <m:t>Θ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C7E4B92-0E76-410D-B11D-89CD6C56D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22" y="2211710"/>
                <a:ext cx="1641924" cy="10196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orma em L 14">
            <a:extLst>
              <a:ext uri="{FF2B5EF4-FFF2-40B4-BE49-F238E27FC236}">
                <a16:creationId xmlns:a16="http://schemas.microsoft.com/office/drawing/2014/main" id="{A55AE3E8-77DD-48F5-9741-919DFD636A31}"/>
              </a:ext>
            </a:extLst>
          </p:cNvPr>
          <p:cNvSpPr/>
          <p:nvPr/>
        </p:nvSpPr>
        <p:spPr>
          <a:xfrm rot="19096296">
            <a:off x="6131609" y="2436193"/>
            <a:ext cx="603245" cy="349664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133EFCCC-39BF-4841-AB72-842660991591}"/>
              </a:ext>
            </a:extLst>
          </p:cNvPr>
          <p:cNvSpPr/>
          <p:nvPr/>
        </p:nvSpPr>
        <p:spPr>
          <a:xfrm>
            <a:off x="2663788" y="3088751"/>
            <a:ext cx="527960" cy="500043"/>
          </a:xfrm>
          <a:prstGeom prst="down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D8ECB48-341C-4CFD-B0B0-F90E76EF5122}"/>
              </a:ext>
            </a:extLst>
          </p:cNvPr>
          <p:cNvSpPr txBox="1">
            <a:spLocks/>
          </p:cNvSpPr>
          <p:nvPr/>
        </p:nvSpPr>
        <p:spPr>
          <a:xfrm>
            <a:off x="899592" y="364235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Função Não-Convexa -&gt; Sujeita a mínimo local (e nem sempre mínimo global)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2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7 L 0.00625 -0.4620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2" grpId="0"/>
      <p:bldP spid="3" grpId="0" animBg="1"/>
      <p:bldP spid="4" grpId="0"/>
      <p:bldP spid="15" grpId="0" animBg="1"/>
      <p:bldP spid="6" grpId="0" animBg="1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60150" y="1203598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74B4C4-30DC-4DD2-BC42-32D1A74F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91630"/>
            <a:ext cx="5652120" cy="31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473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239648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Forward e Back Propagation por Andrew Ng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BBB180C-37E1-450F-A335-69E8BA8BE925}"/>
              </a:ext>
            </a:extLst>
          </p:cNvPr>
          <p:cNvSpPr txBox="1">
            <a:spLocks/>
          </p:cNvSpPr>
          <p:nvPr/>
        </p:nvSpPr>
        <p:spPr>
          <a:xfrm>
            <a:off x="5999286" y="189394"/>
            <a:ext cx="2965202" cy="184278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solidFill>
                  <a:schemeClr val="bg1"/>
                </a:solidFill>
                <a:ea typeface="맑은 고딕" pitchFamily="50" charset="-127"/>
                <a:cs typeface="Calibri" panose="020F0502020204030204" pitchFamily="34" charset="0"/>
              </a:rPr>
              <a:t>Semana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  <a:cs typeface="Calibri" panose="020F0502020204030204" pitchFamily="34" charset="0"/>
              </a:rPr>
              <a:t> 5 </a:t>
            </a:r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Introduction to Machine Learning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  <a:cs typeface="Calibri" panose="020F0502020204030204" pitchFamily="34" charset="0"/>
              </a:rPr>
              <a:t>Coursera</a:t>
            </a:r>
            <a:endParaRPr lang="en-US" altLang="ko-KR" sz="2400" dirty="0">
              <a:solidFill>
                <a:schemeClr val="bg1"/>
              </a:solidFill>
              <a:ea typeface="맑은 고딕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366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06EC63C-192E-4175-91F5-C8114577E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A37F3E-AFBB-437C-A89C-803509E13E42}"/>
                  </a:ext>
                </a:extLst>
              </p:cNvPr>
              <p:cNvSpPr/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A37F3E-AFBB-437C-A89C-803509E13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2D99744-6C5F-43BE-B458-78759B151689}"/>
                  </a:ext>
                </a:extLst>
              </p:cNvPr>
              <p:cNvSpPr/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2D99744-6C5F-43BE-B458-78759B151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25FAF452-821D-4DB0-83F9-57810DAFE90F}"/>
                  </a:ext>
                </a:extLst>
              </p:cNvPr>
              <p:cNvSpPr/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25FAF452-821D-4DB0-83F9-57810DAFE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  <a:blipFill>
                <a:blip r:embed="rId8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D4B776-4B5D-47CF-8F38-265BABE47F5D}"/>
                  </a:ext>
                </a:extLst>
              </p:cNvPr>
              <p:cNvSpPr/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D4B776-4B5D-47CF-8F38-265BABE47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AFDC36B-6899-45C6-B117-6E438A85F5EE}"/>
                  </a:ext>
                </a:extLst>
              </p:cNvPr>
              <p:cNvSpPr/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AFDC36B-6899-45C6-B117-6E438A85F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  <a:blipFill>
                <a:blip r:embed="rId10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77A4DD3-F47C-4751-B96A-96865F7433A2}"/>
                  </a:ext>
                </a:extLst>
              </p:cNvPr>
              <p:cNvSpPr/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77A4DD3-F47C-4751-B96A-96865F74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22C4E30-E47E-45A5-8B8E-F9A943AB3121}"/>
                  </a:ext>
                </a:extLst>
              </p:cNvPr>
              <p:cNvSpPr/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22C4E30-E47E-45A5-8B8E-F9A943A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E042FDDC-1CF9-4B6D-948F-545C6942C137}"/>
              </a:ext>
            </a:extLst>
          </p:cNvPr>
          <p:cNvSpPr/>
          <p:nvPr/>
        </p:nvSpPr>
        <p:spPr>
          <a:xfrm>
            <a:off x="688049" y="181345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CBED55F-A5C3-4489-A632-DD762BC8342F}"/>
              </a:ext>
            </a:extLst>
          </p:cNvPr>
          <p:cNvSpPr/>
          <p:nvPr/>
        </p:nvSpPr>
        <p:spPr>
          <a:xfrm>
            <a:off x="4860032" y="1923679"/>
            <a:ext cx="504056" cy="115212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Curva para a Esquerda 25">
            <a:extLst>
              <a:ext uri="{FF2B5EF4-FFF2-40B4-BE49-F238E27FC236}">
                <a16:creationId xmlns:a16="http://schemas.microsoft.com/office/drawing/2014/main" id="{A3D9DA00-3A36-447D-921D-FA6B58611448}"/>
              </a:ext>
            </a:extLst>
          </p:cNvPr>
          <p:cNvSpPr/>
          <p:nvPr/>
        </p:nvSpPr>
        <p:spPr>
          <a:xfrm rot="16200000">
            <a:off x="5390169" y="993967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1B00A76-1A4F-444B-8021-3A8AC38F5A90}"/>
              </a:ext>
            </a:extLst>
          </p:cNvPr>
          <p:cNvSpPr/>
          <p:nvPr/>
        </p:nvSpPr>
        <p:spPr>
          <a:xfrm>
            <a:off x="5796136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Curva para a Esquerda 27">
            <a:extLst>
              <a:ext uri="{FF2B5EF4-FFF2-40B4-BE49-F238E27FC236}">
                <a16:creationId xmlns:a16="http://schemas.microsoft.com/office/drawing/2014/main" id="{C607C64B-8664-4D0F-8432-39ECA825FC6E}"/>
              </a:ext>
            </a:extLst>
          </p:cNvPr>
          <p:cNvSpPr/>
          <p:nvPr/>
        </p:nvSpPr>
        <p:spPr>
          <a:xfrm rot="16200000">
            <a:off x="6510341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6F8A5C0-A5CD-4CCB-AFFC-0457FDB964B8}"/>
              </a:ext>
            </a:extLst>
          </p:cNvPr>
          <p:cNvSpPr/>
          <p:nvPr/>
        </p:nvSpPr>
        <p:spPr>
          <a:xfrm>
            <a:off x="6906077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Curva para a Esquerda 29">
            <a:extLst>
              <a:ext uri="{FF2B5EF4-FFF2-40B4-BE49-F238E27FC236}">
                <a16:creationId xmlns:a16="http://schemas.microsoft.com/office/drawing/2014/main" id="{B9801389-0E41-47D0-BBC2-9E7BEB58952F}"/>
              </a:ext>
            </a:extLst>
          </p:cNvPr>
          <p:cNvSpPr/>
          <p:nvPr/>
        </p:nvSpPr>
        <p:spPr>
          <a:xfrm rot="16200000">
            <a:off x="7630513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21D8324-58BD-4A9C-818E-830351ECA94B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11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35802E-6 L -0.0033 -0.076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00243 0.0740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7407 L -0.00243 0.1481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7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0"/>
                            </p:stCondLst>
                            <p:childTnLst>
                              <p:par>
                                <p:cTn id="80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14815 L -0.00243 0.232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500"/>
                            </p:stCondLst>
                            <p:childTnLst>
                              <p:par>
                                <p:cTn id="9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3272 L -0.00243 0.29568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0"/>
                            </p:stCondLst>
                            <p:childTnLst>
                              <p:par>
                                <p:cTn id="9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3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2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9568 L -0.00243 0.3787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500"/>
                            </p:stCondLst>
                            <p:childTnLst>
                              <p:par>
                                <p:cTn id="113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3787 L -0.00243 0.448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  <p:bldP spid="11" grpId="0"/>
      <p:bldP spid="12" grpId="0"/>
      <p:bldP spid="13" grpId="0"/>
      <p:bldP spid="14" grpId="0"/>
      <p:bldP spid="16" grpId="0"/>
      <p:bldP spid="16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4" grpId="7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Seta: para a Direita 97">
            <a:extLst>
              <a:ext uri="{FF2B5EF4-FFF2-40B4-BE49-F238E27FC236}">
                <a16:creationId xmlns:a16="http://schemas.microsoft.com/office/drawing/2014/main" id="{647550D7-4830-4A70-AEB7-62AC569D44CD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Seta: Curva para Cima 91">
            <a:extLst>
              <a:ext uri="{FF2B5EF4-FFF2-40B4-BE49-F238E27FC236}">
                <a16:creationId xmlns:a16="http://schemas.microsoft.com/office/drawing/2014/main" id="{EA72E2C0-B820-4E96-8D60-87C57C120303}"/>
              </a:ext>
            </a:extLst>
          </p:cNvPr>
          <p:cNvSpPr/>
          <p:nvPr/>
        </p:nvSpPr>
        <p:spPr>
          <a:xfrm>
            <a:off x="2327869" y="3862277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/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  <a:blipFill>
                <a:blip r:embed="rId8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/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Seta: Curva para Cima 100">
            <a:extLst>
              <a:ext uri="{FF2B5EF4-FFF2-40B4-BE49-F238E27FC236}">
                <a16:creationId xmlns:a16="http://schemas.microsoft.com/office/drawing/2014/main" id="{8183EFF8-7BFF-4912-8A22-9BD1DDD3508D}"/>
              </a:ext>
            </a:extLst>
          </p:cNvPr>
          <p:cNvSpPr/>
          <p:nvPr/>
        </p:nvSpPr>
        <p:spPr>
          <a:xfrm>
            <a:off x="4247962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/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  <a:blipFill>
                <a:blip r:embed="rId10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/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Seta: Curva para Cima 103">
            <a:extLst>
              <a:ext uri="{FF2B5EF4-FFF2-40B4-BE49-F238E27FC236}">
                <a16:creationId xmlns:a16="http://schemas.microsoft.com/office/drawing/2014/main" id="{BA78F658-F74E-41F1-A3BB-572E48BBCBAB}"/>
              </a:ext>
            </a:extLst>
          </p:cNvPr>
          <p:cNvSpPr/>
          <p:nvPr/>
        </p:nvSpPr>
        <p:spPr>
          <a:xfrm>
            <a:off x="6063578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/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  <a:blipFill>
                <a:blip r:embed="rId1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Elipse 105">
            <a:extLst>
              <a:ext uri="{FF2B5EF4-FFF2-40B4-BE49-F238E27FC236}">
                <a16:creationId xmlns:a16="http://schemas.microsoft.com/office/drawing/2014/main" id="{9A210F26-19C5-4620-9BD6-1DF8DD57DC45}"/>
              </a:ext>
            </a:extLst>
          </p:cNvPr>
          <p:cNvSpPr/>
          <p:nvPr/>
        </p:nvSpPr>
        <p:spPr>
          <a:xfrm>
            <a:off x="4932038" y="2262810"/>
            <a:ext cx="1368152" cy="601424"/>
          </a:xfrm>
          <a:prstGeom prst="ellipse">
            <a:avLst/>
          </a:prstGeom>
          <a:noFill/>
          <a:ln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F5714289-957A-4E26-8155-5DDF93077B9C}"/>
              </a:ext>
            </a:extLst>
          </p:cNvPr>
          <p:cNvCxnSpPr>
            <a:cxnSpLocks/>
          </p:cNvCxnSpPr>
          <p:nvPr/>
        </p:nvCxnSpPr>
        <p:spPr>
          <a:xfrm>
            <a:off x="4486821" y="1654297"/>
            <a:ext cx="445217" cy="913626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611C39AA-4C9F-4A42-BE12-2272E9D77D70}"/>
              </a:ext>
            </a:extLst>
          </p:cNvPr>
          <p:cNvCxnSpPr>
            <a:cxnSpLocks/>
          </p:cNvCxnSpPr>
          <p:nvPr/>
        </p:nvCxnSpPr>
        <p:spPr>
          <a:xfrm flipV="1">
            <a:off x="4532678" y="2566979"/>
            <a:ext cx="391626" cy="4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1E00C82E-ACF2-448A-9039-2E93E432F57C}"/>
              </a:ext>
            </a:extLst>
          </p:cNvPr>
          <p:cNvCxnSpPr>
            <a:cxnSpLocks/>
          </p:cNvCxnSpPr>
          <p:nvPr/>
        </p:nvCxnSpPr>
        <p:spPr>
          <a:xfrm flipV="1">
            <a:off x="4543626" y="2582045"/>
            <a:ext cx="380009" cy="8815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/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  <a:blipFill>
                <a:blip r:embed="rId1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/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/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Seta: para a Direita 117">
            <a:extLst>
              <a:ext uri="{FF2B5EF4-FFF2-40B4-BE49-F238E27FC236}">
                <a16:creationId xmlns:a16="http://schemas.microsoft.com/office/drawing/2014/main" id="{08D9FA5F-66DB-4E10-B945-3E36AEC78392}"/>
              </a:ext>
            </a:extLst>
          </p:cNvPr>
          <p:cNvSpPr/>
          <p:nvPr/>
        </p:nvSpPr>
        <p:spPr>
          <a:xfrm>
            <a:off x="2595659" y="3726055"/>
            <a:ext cx="4697097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 err="1"/>
              <a:t>Forward</a:t>
            </a:r>
            <a:r>
              <a:rPr lang="pt-BR" b="1" i="1" dirty="0"/>
              <a:t>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  <p:sp>
        <p:nvSpPr>
          <p:cNvPr id="119" name="Seta: para a Direita 118">
            <a:extLst>
              <a:ext uri="{FF2B5EF4-FFF2-40B4-BE49-F238E27FC236}">
                <a16:creationId xmlns:a16="http://schemas.microsoft.com/office/drawing/2014/main" id="{4D3DDF9A-0F29-45AC-B65F-139DA991187E}"/>
              </a:ext>
            </a:extLst>
          </p:cNvPr>
          <p:cNvSpPr/>
          <p:nvPr/>
        </p:nvSpPr>
        <p:spPr>
          <a:xfrm flipH="1">
            <a:off x="2525749" y="3723234"/>
            <a:ext cx="4790844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/>
              <a:t>Back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212091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 animBg="1"/>
      <p:bldP spid="92" grpId="0" animBg="1"/>
      <p:bldP spid="92" grpId="1" animBg="1"/>
      <p:bldP spid="99" grpId="0"/>
      <p:bldP spid="100" grpId="0"/>
      <p:bldP spid="101" grpId="0" animBg="1"/>
      <p:bldP spid="101" grpId="1" animBg="1"/>
      <p:bldP spid="102" grpId="0"/>
      <p:bldP spid="103" grpId="0"/>
      <p:bldP spid="104" grpId="0" animBg="1"/>
      <p:bldP spid="104" grpId="1" animBg="1"/>
      <p:bldP spid="105" grpId="0"/>
      <p:bldP spid="106" grpId="0" animBg="1"/>
      <p:bldP spid="110" grpId="0"/>
      <p:bldP spid="111" grpId="0"/>
      <p:bldP spid="112" grpId="0"/>
      <p:bldP spid="113" grpId="0"/>
      <p:bldP spid="118" grpId="0" animBg="1"/>
      <p:bldP spid="118" grpId="1" animBg="1"/>
      <p:bldP spid="11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068" y="102434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68" y="1024343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460" t="-2778" b="-18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ipse 8">
            <a:extLst>
              <a:ext uri="{FF2B5EF4-FFF2-40B4-BE49-F238E27FC236}">
                <a16:creationId xmlns:a16="http://schemas.microsoft.com/office/drawing/2014/main" id="{C59D8F3A-C744-4E8E-96A1-2E0D7E49DF87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A6E7BCB-0DE2-464A-B517-BCC3C0391A81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182A674-C8D8-466E-A10D-AAC1A014D313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960B9C0-E256-418C-ACC1-084B1868A3EB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1067299-19B9-4082-8B25-1EE53577FC5F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28D53AB-2F3D-4D89-A23A-5FDCC8DC1E96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8978488-576B-4193-AE0A-159BF860E313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EC00D583-6D89-4735-B3F8-06DC4D864B00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EC00D583-6D89-4735-B3F8-06DC4D864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92D01F2-BC6C-4BE5-AC91-75D16D3808D9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92D01F2-BC6C-4BE5-AC91-75D16D380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38F76AB-12A6-4902-A49A-A189327CA3F1}"/>
              </a:ext>
            </a:extLst>
          </p:cNvPr>
          <p:cNvCxnSpPr>
            <a:cxnSpLocks/>
            <a:stCxn id="18" idx="6"/>
            <a:endCxn id="9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8245BEA-7EE2-413A-93B0-BE80376FFDF8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AEF83C71-D6F9-4F90-A8D7-9690BD5F10EB}"/>
              </a:ext>
            </a:extLst>
          </p:cNvPr>
          <p:cNvCxnSpPr>
            <a:cxnSpLocks/>
            <a:stCxn id="20" idx="6"/>
            <a:endCxn id="9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D9C4C65-8652-4E71-BCAC-635791EC21D2}"/>
              </a:ext>
            </a:extLst>
          </p:cNvPr>
          <p:cNvCxnSpPr>
            <a:cxnSpLocks/>
            <a:stCxn id="20" idx="6"/>
            <a:endCxn id="15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FD4811EA-A818-407B-8DF4-991E50132FEC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5F428C3A-ABA8-47D7-AB9E-E96C7A897F9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2A9F0951-A8E9-4A91-BA28-7B6C5EB1D00F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49CCB1B-49DA-4B7A-94BA-90FB3D90F924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57BD5B47-70E2-4DBA-A008-01CE87658030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CD705F22-0FDB-4607-823E-D48223D5AACC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C07411F6-C45D-49B1-A467-181A85FAF9B7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81861068-D41A-4D12-A37E-B80AD2BF4894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81861068-D41A-4D12-A37E-B80AD2BF4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3C74D679-F982-4954-98AF-4C824508D821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F3DE2B95-EC8F-4237-9BF4-02E5DE72F1EF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F3DE2B95-EC8F-4237-9BF4-02E5DE72F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C3D6B8D9-74D7-4FD1-B43E-BC131AC16E5F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BDB86B76-ACDD-4B00-8FD0-068F23CB5D2C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BDB86B76-ACDD-4B00-8FD0-068F23CB5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C5EF2BED-EB92-464B-9ACF-EC66621BCDC4}"/>
              </a:ext>
            </a:extLst>
          </p:cNvPr>
          <p:cNvCxnSpPr>
            <a:cxnSpLocks/>
            <a:stCxn id="36" idx="6"/>
            <a:endCxn id="16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3707405-65E7-4276-9812-D3699F9B89F5}"/>
              </a:ext>
            </a:extLst>
          </p:cNvPr>
          <p:cNvCxnSpPr>
            <a:cxnSpLocks/>
            <a:stCxn id="38" idx="6"/>
            <a:endCxn id="21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7E3354AA-C08A-469D-897B-AE0EA223CBD7}"/>
              </a:ext>
            </a:extLst>
          </p:cNvPr>
          <p:cNvCxnSpPr>
            <a:cxnSpLocks/>
            <a:stCxn id="34" idx="6"/>
            <a:endCxn id="15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99A7E69A-5F84-48F9-8D6C-BBF0F0062239}"/>
              </a:ext>
            </a:extLst>
          </p:cNvPr>
          <p:cNvCxnSpPr>
            <a:cxnSpLocks/>
            <a:stCxn id="36" idx="6"/>
            <a:endCxn id="17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AAA56CF0-F623-4432-B6D1-25C52D3AF751}"/>
              </a:ext>
            </a:extLst>
          </p:cNvPr>
          <p:cNvCxnSpPr>
            <a:cxnSpLocks/>
            <a:stCxn id="34" idx="6"/>
            <a:endCxn id="9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3C088ABE-AAEA-4EB1-8869-24D665449E39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3C088ABE-AAEA-4EB1-8869-24D665449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8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49AB5707-783B-407F-84D8-2EC4532676F9}"/>
                  </a:ext>
                </a:extLst>
              </p:cNvPr>
              <p:cNvSpPr/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49AB5707-783B-407F-84D8-2EC453267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5EC96EB0-61EC-45D6-8079-2953623D7599}"/>
                  </a:ext>
                </a:extLst>
              </p:cNvPr>
              <p:cNvSpPr/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5EC96EB0-61EC-45D6-8079-2953623D7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D23B9901-5729-4B19-B1B8-B827D2947241}"/>
                  </a:ext>
                </a:extLst>
              </p:cNvPr>
              <p:cNvSpPr/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D23B9901-5729-4B19-B1B8-B827D2947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F6C85D35-41EC-4DD9-94D2-D3A7F5681EB1}"/>
                  </a:ext>
                </a:extLst>
              </p:cNvPr>
              <p:cNvSpPr/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F6C85D35-41EC-4DD9-94D2-D3A7F5681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80385AAD-5DEB-4F70-8879-B17736FE1B34}"/>
                  </a:ext>
                </a:extLst>
              </p:cNvPr>
              <p:cNvSpPr/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80385AAD-5DEB-4F70-8879-B17736FE1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7EC876FF-79AD-482A-83E1-508AAFE933A3}"/>
                  </a:ext>
                </a:extLst>
              </p:cNvPr>
              <p:cNvSpPr/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7EC876FF-79AD-482A-83E1-508AAFE93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7E659B1C-8B9D-44C6-A988-0A4C79F34FC0}"/>
                  </a:ext>
                </a:extLst>
              </p:cNvPr>
              <p:cNvSpPr/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7E659B1C-8B9D-44C6-A988-0A4C79F34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  <a:blipFill>
                <a:blip r:embed="rId15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14EED200-D6FF-4B76-823A-EF1B11F183CD}"/>
                  </a:ext>
                </a:extLst>
              </p:cNvPr>
              <p:cNvSpPr/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14EED200-D6FF-4B76-823A-EF1B11F18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CB68EA39-99F8-4AD1-8DC7-90000DCB1574}"/>
                  </a:ext>
                </a:extLst>
              </p:cNvPr>
              <p:cNvSpPr/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CB68EA39-99F8-4AD1-8DC7-90000DCB1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  <a:blipFill>
                <a:blip r:embed="rId1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C1E9985F-F468-4973-9AC9-11B5614D0ED9}"/>
                  </a:ext>
                </a:extLst>
              </p:cNvPr>
              <p:cNvSpPr/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C1E9985F-F468-4973-9AC9-11B5614D0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92BAD445-E7B9-49E7-A76B-1199C7D5F8B2}"/>
                  </a:ext>
                </a:extLst>
              </p:cNvPr>
              <p:cNvSpPr/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92BAD445-E7B9-49E7-A76B-1199C7D5F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  <a:blipFill>
                <a:blip r:embed="rId1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Elipse 56">
            <a:extLst>
              <a:ext uri="{FF2B5EF4-FFF2-40B4-BE49-F238E27FC236}">
                <a16:creationId xmlns:a16="http://schemas.microsoft.com/office/drawing/2014/main" id="{FE095239-826C-4E08-9ED0-72B75873D072}"/>
              </a:ext>
            </a:extLst>
          </p:cNvPr>
          <p:cNvSpPr/>
          <p:nvPr/>
        </p:nvSpPr>
        <p:spPr>
          <a:xfrm>
            <a:off x="3189963" y="3147814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01D3211C-C630-42AD-82B7-6B5EADC16F53}"/>
              </a:ext>
            </a:extLst>
          </p:cNvPr>
          <p:cNvCxnSpPr>
            <a:cxnSpLocks/>
          </p:cNvCxnSpPr>
          <p:nvPr/>
        </p:nvCxnSpPr>
        <p:spPr>
          <a:xfrm flipV="1">
            <a:off x="4552028" y="2571188"/>
            <a:ext cx="380009" cy="881547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B486BDBA-9932-46A2-93E9-944906791D97}"/>
              </a:ext>
            </a:extLst>
          </p:cNvPr>
          <p:cNvCxnSpPr>
            <a:cxnSpLocks/>
          </p:cNvCxnSpPr>
          <p:nvPr/>
        </p:nvCxnSpPr>
        <p:spPr>
          <a:xfrm>
            <a:off x="4558093" y="3448526"/>
            <a:ext cx="3800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98CF29A-80BA-4212-AD1F-9E9852E0FA73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98CF29A-80BA-4212-AD1F-9E9852E0F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DF9D95CF-D330-46F9-BD79-C3591697BAF8}"/>
                  </a:ext>
                </a:extLst>
              </p:cNvPr>
              <p:cNvSpPr/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DF9D95CF-D330-46F9-BD79-C3591697B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Elipse 61">
            <a:extLst>
              <a:ext uri="{FF2B5EF4-FFF2-40B4-BE49-F238E27FC236}">
                <a16:creationId xmlns:a16="http://schemas.microsoft.com/office/drawing/2014/main" id="{3773B896-26A6-4C4C-AD59-798F8810AF1F}"/>
              </a:ext>
            </a:extLst>
          </p:cNvPr>
          <p:cNvSpPr/>
          <p:nvPr/>
        </p:nvSpPr>
        <p:spPr>
          <a:xfrm>
            <a:off x="5402426" y="2520115"/>
            <a:ext cx="400586" cy="338169"/>
          </a:xfrm>
          <a:prstGeom prst="ellipse">
            <a:avLst/>
          </a:prstGeom>
          <a:noFill/>
          <a:ln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449AB148-BD3E-45BA-8DB3-2D18A8C69356}"/>
              </a:ext>
            </a:extLst>
          </p:cNvPr>
          <p:cNvSpPr/>
          <p:nvPr/>
        </p:nvSpPr>
        <p:spPr>
          <a:xfrm>
            <a:off x="5463207" y="3409792"/>
            <a:ext cx="400586" cy="33816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ADC4C135-7ABB-4D00-A66C-6B9740863EBE}"/>
                  </a:ext>
                </a:extLst>
              </p:cNvPr>
              <p:cNvSpPr/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ADC4C135-7ABB-4D00-A66C-6B9740863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1C838129-DBE3-4742-8944-0365859C8E16}"/>
                  </a:ext>
                </a:extLst>
              </p:cNvPr>
              <p:cNvSpPr/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33CC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0000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1C838129-DBE3-4742-8944-0365859C8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Elipse 65">
            <a:extLst>
              <a:ext uri="{FF2B5EF4-FFF2-40B4-BE49-F238E27FC236}">
                <a16:creationId xmlns:a16="http://schemas.microsoft.com/office/drawing/2014/main" id="{80C38BD8-5567-4260-AA1A-EBFD1FD6D8AE}"/>
              </a:ext>
            </a:extLst>
          </p:cNvPr>
          <p:cNvSpPr/>
          <p:nvPr/>
        </p:nvSpPr>
        <p:spPr>
          <a:xfrm>
            <a:off x="4928145" y="3140731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4BB4121A-95C2-4B22-B425-ACC9F2A4657D}"/>
              </a:ext>
            </a:extLst>
          </p:cNvPr>
          <p:cNvCxnSpPr>
            <a:cxnSpLocks/>
          </p:cNvCxnSpPr>
          <p:nvPr/>
        </p:nvCxnSpPr>
        <p:spPr>
          <a:xfrm flipV="1">
            <a:off x="6294083" y="2570093"/>
            <a:ext cx="432050" cy="892481"/>
          </a:xfrm>
          <a:prstGeom prst="straightConnector1">
            <a:avLst/>
          </a:prstGeom>
          <a:ln w="28575">
            <a:solidFill>
              <a:srgbClr val="61FB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E9DFAF00-D7DD-49D1-A70C-367F994B8F71}"/>
                  </a:ext>
                </a:extLst>
              </p:cNvPr>
              <p:cNvSpPr/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E9DFAF00-D7DD-49D1-A70C-367F994B8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C8D80B30-F1E8-41CB-BCCF-E5A37BFFCE50}"/>
                  </a:ext>
                </a:extLst>
              </p:cNvPr>
              <p:cNvSpPr/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b="1">
                              <a:solidFill>
                                <a:srgbClr val="61FB37"/>
                              </a:solidFill>
                            </a:rPr>
                            <m:t>Θ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C8D80B30-F1E8-41CB-BCCF-E5A37BFFC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C04655BC-A628-4EBB-8568-D5033BE80800}"/>
                  </a:ext>
                </a:extLst>
              </p:cNvPr>
              <p:cNvSpPr/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C04655BC-A628-4EBB-8568-D5033BE80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Seta: para a Direita 70">
            <a:extLst>
              <a:ext uri="{FF2B5EF4-FFF2-40B4-BE49-F238E27FC236}">
                <a16:creationId xmlns:a16="http://schemas.microsoft.com/office/drawing/2014/main" id="{ED3F4368-E4AD-4171-9C51-9740D5587A39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4A656664-7BC8-4570-BB40-2F589B2F6CCC}"/>
              </a:ext>
            </a:extLst>
          </p:cNvPr>
          <p:cNvSpPr/>
          <p:nvPr/>
        </p:nvSpPr>
        <p:spPr>
          <a:xfrm>
            <a:off x="7198366" y="2535695"/>
            <a:ext cx="400586" cy="338169"/>
          </a:xfrm>
          <a:prstGeom prst="ellipse">
            <a:avLst/>
          </a:prstGeom>
          <a:noFill/>
          <a:ln>
            <a:solidFill>
              <a:srgbClr val="61FB3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F71597F-0AD3-48CC-8262-749D61AB2CF5}"/>
                  </a:ext>
                </a:extLst>
              </p:cNvPr>
              <p:cNvSpPr/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F71597F-0AD3-48CC-8262-749D61AB2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9C780A52-5F61-491E-902A-E94377721687}"/>
                  </a:ext>
                </a:extLst>
              </p:cNvPr>
              <p:cNvSpPr/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9C780A52-5F61-491E-902A-E94377721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inal de Multiplicação 74">
            <a:extLst>
              <a:ext uri="{FF2B5EF4-FFF2-40B4-BE49-F238E27FC236}">
                <a16:creationId xmlns:a16="http://schemas.microsoft.com/office/drawing/2014/main" id="{33DE32CF-8956-468F-86B2-65F284247C90}"/>
              </a:ext>
            </a:extLst>
          </p:cNvPr>
          <p:cNvSpPr/>
          <p:nvPr/>
        </p:nvSpPr>
        <p:spPr>
          <a:xfrm>
            <a:off x="5743453" y="1461319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Sinal de Multiplicação 75">
            <a:extLst>
              <a:ext uri="{FF2B5EF4-FFF2-40B4-BE49-F238E27FC236}">
                <a16:creationId xmlns:a16="http://schemas.microsoft.com/office/drawing/2014/main" id="{CE8270D2-0F90-4F3F-99CD-5827B2ABA414}"/>
              </a:ext>
            </a:extLst>
          </p:cNvPr>
          <p:cNvSpPr/>
          <p:nvPr/>
        </p:nvSpPr>
        <p:spPr>
          <a:xfrm>
            <a:off x="3944557" y="1438918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6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0"/>
                            </p:stCondLst>
                            <p:childTnLst>
                              <p:par>
                                <p:cTn id="90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-3.88889E-6 0.06235 C -3.88889E-6 0.09013 0.09705 0.12469 0.17605 0.12469 L 0.35226 0.12469 " pathEditMode="relative" rAng="0" ptsTypes="AAAA">
                                      <p:cBhvr>
                                        <p:cTn id="9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6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5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83951E-6 L -4.16667E-6 0.09907 C -4.16667E-6 0.14321 0.04237 0.19815 0.07709 0.19815 L 0.15417 0.19815 " pathEditMode="relative" rAng="0" ptsTypes="AAAA">
                                      <p:cBhvr>
                                        <p:cTn id="1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60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8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9000"/>
                            </p:stCondLst>
                            <p:childTnLst>
                              <p:par>
                                <p:cTn id="1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0"/>
                            </p:stCondLst>
                            <p:childTnLst>
                              <p:par>
                                <p:cTn id="1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2000"/>
                            </p:stCondLst>
                            <p:childTnLst>
                              <p:par>
                                <p:cTn id="1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60" grpId="0"/>
      <p:bldP spid="61" grpId="0"/>
      <p:bldP spid="62" grpId="0" animBg="1"/>
      <p:bldP spid="63" grpId="0" animBg="1"/>
      <p:bldP spid="64" grpId="0"/>
      <p:bldP spid="64" grpId="1"/>
      <p:bldP spid="65" grpId="0"/>
      <p:bldP spid="66" grpId="0" animBg="1"/>
      <p:bldP spid="68" grpId="0"/>
      <p:bldP spid="69" grpId="0"/>
      <p:bldP spid="70" grpId="0"/>
      <p:bldP spid="70" grpId="1"/>
      <p:bldP spid="72" grpId="0" animBg="1"/>
      <p:bldP spid="73" grpId="0"/>
      <p:bldP spid="74" grpId="0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6548</TotalTime>
  <Words>4226</Words>
  <Application>Microsoft Office PowerPoint</Application>
  <PresentationFormat>Apresentação na tela (16:9)</PresentationFormat>
  <Paragraphs>729</Paragraphs>
  <Slides>99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Cambria Math</vt:lpstr>
      <vt:lpstr>MS Shell Dlg 2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260</cp:revision>
  <dcterms:created xsi:type="dcterms:W3CDTF">2016-12-05T23:26:54Z</dcterms:created>
  <dcterms:modified xsi:type="dcterms:W3CDTF">2019-04-13T03:18:18Z</dcterms:modified>
</cp:coreProperties>
</file>